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60"/>
  </p:notesMasterIdLst>
  <p:sldIdLst>
    <p:sldId id="311" r:id="rId2"/>
    <p:sldId id="281" r:id="rId3"/>
    <p:sldId id="282" r:id="rId4"/>
    <p:sldId id="328" r:id="rId5"/>
    <p:sldId id="283" r:id="rId6"/>
    <p:sldId id="284" r:id="rId7"/>
    <p:sldId id="285" r:id="rId8"/>
    <p:sldId id="287" r:id="rId9"/>
    <p:sldId id="288" r:id="rId10"/>
    <p:sldId id="290" r:id="rId11"/>
    <p:sldId id="289" r:id="rId12"/>
    <p:sldId id="316" r:id="rId13"/>
    <p:sldId id="291" r:id="rId14"/>
    <p:sldId id="292" r:id="rId15"/>
    <p:sldId id="293" r:id="rId16"/>
    <p:sldId id="294" r:id="rId17"/>
    <p:sldId id="295" r:id="rId18"/>
    <p:sldId id="296" r:id="rId19"/>
    <p:sldId id="297" r:id="rId20"/>
    <p:sldId id="298" r:id="rId21"/>
    <p:sldId id="299" r:id="rId22"/>
    <p:sldId id="300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2" r:id="rId34"/>
    <p:sldId id="313" r:id="rId35"/>
    <p:sldId id="314" r:id="rId36"/>
    <p:sldId id="315" r:id="rId37"/>
    <p:sldId id="317" r:id="rId38"/>
    <p:sldId id="318" r:id="rId39"/>
    <p:sldId id="319" r:id="rId40"/>
    <p:sldId id="320" r:id="rId41"/>
    <p:sldId id="321" r:id="rId42"/>
    <p:sldId id="322" r:id="rId43"/>
    <p:sldId id="323" r:id="rId44"/>
    <p:sldId id="324" r:id="rId45"/>
    <p:sldId id="325" r:id="rId46"/>
    <p:sldId id="329" r:id="rId47"/>
    <p:sldId id="326" r:id="rId48"/>
    <p:sldId id="327" r:id="rId49"/>
    <p:sldId id="330" r:id="rId50"/>
    <p:sldId id="331" r:id="rId51"/>
    <p:sldId id="332" r:id="rId52"/>
    <p:sldId id="333" r:id="rId53"/>
    <p:sldId id="334" r:id="rId54"/>
    <p:sldId id="335" r:id="rId55"/>
    <p:sldId id="336" r:id="rId56"/>
    <p:sldId id="337" r:id="rId57"/>
    <p:sldId id="338" r:id="rId58"/>
    <p:sldId id="339" r:id="rId5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339966"/>
    <a:srgbClr val="66CCFF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9" autoAdjust="0"/>
    <p:restoredTop sz="94660"/>
  </p:normalViewPr>
  <p:slideViewPr>
    <p:cSldViewPr>
      <p:cViewPr varScale="1">
        <p:scale>
          <a:sx n="64" d="100"/>
          <a:sy n="64" d="100"/>
        </p:scale>
        <p:origin x="-11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1B941E40-3B07-4725-9399-B2F85FF53E1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576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5763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4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5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6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7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68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69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0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1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2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3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4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5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6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7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8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79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0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1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2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3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5784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5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6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7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8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89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0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1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2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3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4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5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6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7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5798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5799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5800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5801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580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4580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45804" name="Rectangle 4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5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45806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57DB68B-7AC0-4949-A614-FF6F1A9E7D6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48A0F3-D1A7-44F4-94B8-E666FBF2D89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8DF7A7-2053-4E50-89A6-64F34A64096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73CB1-B60F-4DFB-B9F3-408DB3D266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5716AD-5D68-4164-AB86-9DBFE302BD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F92B75-47A3-4868-AEE3-512BA6103AE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4CD66-755E-49C4-9EA2-C90F324A349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D240C-4306-47DF-8D06-D43ABFA36C6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98D160-978F-4121-BBE3-910CA950FAD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696B1D-DA42-4BF1-9561-8B6D7A80508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D10DB-8C4A-4D79-812E-F61FBD61E2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4738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24473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4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4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5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4476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6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4477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44775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24477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477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24477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4477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4478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24478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D414A18-0C77-48EB-8765-E64C33E3F583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323528" y="366794"/>
            <a:ext cx="864235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Тема 9. Система национальных счетов</a:t>
            </a:r>
            <a:endParaRPr lang="ru-RU" sz="2400" dirty="0" smtClean="0"/>
          </a:p>
          <a:p>
            <a:r>
              <a:rPr lang="ru-RU" sz="2400" i="1" dirty="0" smtClean="0"/>
              <a:t> </a:t>
            </a:r>
            <a:endParaRPr lang="ru-RU" sz="2400" dirty="0" smtClean="0"/>
          </a:p>
          <a:p>
            <a:pPr algn="ctr">
              <a:lnSpc>
                <a:spcPct val="200000"/>
              </a:lnSpc>
            </a:pPr>
            <a:r>
              <a:rPr lang="ru-RU" sz="2400" i="1" dirty="0" smtClean="0"/>
              <a:t>План</a:t>
            </a:r>
            <a:endParaRPr lang="ru-RU" sz="2400" dirty="0" smtClean="0"/>
          </a:p>
          <a:p>
            <a:pPr>
              <a:lnSpc>
                <a:spcPct val="200000"/>
              </a:lnSpc>
            </a:pPr>
            <a:r>
              <a:rPr lang="ru-RU" sz="2400" i="1" dirty="0" smtClean="0"/>
              <a:t>1. Национальное счетоводство: содержание, основные понятия</a:t>
            </a:r>
            <a:endParaRPr lang="ru-RU" sz="2400" dirty="0" smtClean="0"/>
          </a:p>
          <a:p>
            <a:pPr>
              <a:lnSpc>
                <a:spcPct val="200000"/>
              </a:lnSpc>
            </a:pPr>
            <a:r>
              <a:rPr lang="ru-RU" sz="2400" i="1" dirty="0" smtClean="0"/>
              <a:t>2. Основные методологические принципы построения системы национальных счетов</a:t>
            </a:r>
            <a:endParaRPr lang="ru-RU" sz="2400" dirty="0" smtClean="0"/>
          </a:p>
          <a:p>
            <a:pPr>
              <a:lnSpc>
                <a:spcPct val="200000"/>
              </a:lnSpc>
            </a:pPr>
            <a:r>
              <a:rPr lang="ru-RU" sz="2400" i="1" dirty="0" smtClean="0"/>
              <a:t>3. Схема национальных счетов</a:t>
            </a:r>
            <a:endParaRPr lang="ru-RU" sz="2400" dirty="0" smtClean="0"/>
          </a:p>
          <a:p>
            <a:pPr>
              <a:lnSpc>
                <a:spcPct val="200000"/>
              </a:lnSpc>
            </a:pPr>
            <a:r>
              <a:rPr lang="ru-RU" sz="2400" i="1" dirty="0" smtClean="0"/>
              <a:t>4. Межотраслевой баланс в методологии СНС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3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3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3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73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73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73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73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3411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0825" y="44624"/>
            <a:ext cx="8713788" cy="669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Все множество экономических операций и вообще вся информация, относящаяся к экономике, отражается в национальных счетах с помощью определенных показателей.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Применяются две основные формы отражения информации: потоки и запасы.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Показатели </a:t>
            </a:r>
            <a:r>
              <a:rPr lang="ru-RU" sz="2400" b="1" dirty="0" smtClean="0"/>
              <a:t>потоков</a:t>
            </a:r>
            <a:r>
              <a:rPr lang="ru-RU" sz="2400" dirty="0" smtClean="0"/>
              <a:t> относятся к действиям и последствиям событий, которые имеют место на протяжении определенного периода времени (например, выпуск продукции, полученные доходы, производственные расходы), это ‑ </a:t>
            </a:r>
            <a:r>
              <a:rPr lang="ru-RU" sz="2400" b="1" dirty="0" smtClean="0"/>
              <a:t>интервальные показатели</a:t>
            </a:r>
            <a:r>
              <a:rPr lang="ru-RU" sz="2400" dirty="0" smtClean="0"/>
              <a:t>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Показатели </a:t>
            </a:r>
            <a:r>
              <a:rPr lang="ru-RU" sz="2400" b="1" dirty="0" smtClean="0"/>
              <a:t>запасов</a:t>
            </a:r>
            <a:r>
              <a:rPr lang="ru-RU" sz="2400" dirty="0" smtClean="0"/>
              <a:t> отражают состояние активов или обязательств на определенный момент времени, т.е. это ‑ </a:t>
            </a:r>
            <a:r>
              <a:rPr lang="ru-RU" sz="2400" b="1" dirty="0" smtClean="0"/>
              <a:t>моментные показатели</a:t>
            </a:r>
            <a:r>
              <a:rPr lang="ru-RU" sz="2400" dirty="0" smtClean="0"/>
              <a:t>. Запасы тесно связаны с потоками: они образуются в результате потоков и меняются в зависимости от них.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9859" name="Text Box 3"/>
          <p:cNvSpPr txBox="1">
            <a:spLocks noChangeArrowheads="1"/>
          </p:cNvSpPr>
          <p:nvPr/>
        </p:nvSpPr>
        <p:spPr bwMode="auto">
          <a:xfrm>
            <a:off x="179388" y="651167"/>
            <a:ext cx="8785225" cy="558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Потоки могут выступать в виде </a:t>
            </a:r>
            <a:r>
              <a:rPr lang="ru-RU" sz="2400" b="1" dirty="0" smtClean="0"/>
              <a:t>денежных </a:t>
            </a:r>
            <a:r>
              <a:rPr lang="ru-RU" sz="2400" dirty="0" smtClean="0"/>
              <a:t>и </a:t>
            </a:r>
            <a:r>
              <a:rPr lang="ru-RU" sz="2400" b="1" dirty="0" smtClean="0"/>
              <a:t>неденежных операций</a:t>
            </a:r>
            <a:r>
              <a:rPr lang="ru-RU" sz="2400" dirty="0" smtClean="0"/>
              <a:t>, а также других потоков.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К </a:t>
            </a:r>
            <a:r>
              <a:rPr lang="ru-RU" sz="2400" b="1" dirty="0" smtClean="0"/>
              <a:t>денежным операциям</a:t>
            </a:r>
            <a:r>
              <a:rPr lang="ru-RU" sz="2400" dirty="0" smtClean="0"/>
              <a:t> относятся расходы на приобретение товаров и услуг, ценных бумаг, заработная плата наемных работников, проценты, дивиденды и рента, налоги, пособия по социальному страхованию в денежной форме и др.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Эти операции могут быть двух типов.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Первый тип ‑ </a:t>
            </a:r>
            <a:r>
              <a:rPr lang="ru-RU" sz="2400" b="1" dirty="0" smtClean="0"/>
              <a:t>обмен</a:t>
            </a:r>
            <a:r>
              <a:rPr lang="ru-RU" sz="2400" i="1" dirty="0" smtClean="0"/>
              <a:t>,</a:t>
            </a:r>
            <a:r>
              <a:rPr lang="ru-RU" sz="2400" dirty="0" smtClean="0"/>
              <a:t> при котором одна сторона предоставляет другой товар, услугу или актив, получая взамен определенный эквивалент (большинство экономических операций, например продажа благ и услуг на рынке).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9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9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9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9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9859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0883" name="Text Box 3"/>
          <p:cNvSpPr txBox="1">
            <a:spLocks noChangeArrowheads="1"/>
          </p:cNvSpPr>
          <p:nvPr/>
        </p:nvSpPr>
        <p:spPr bwMode="auto">
          <a:xfrm>
            <a:off x="251520" y="44624"/>
            <a:ext cx="8713788" cy="651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Ко второму типу относятся так называемые </a:t>
            </a:r>
            <a:r>
              <a:rPr lang="ru-RU" sz="2400" b="1" dirty="0" smtClean="0"/>
              <a:t>трансферты</a:t>
            </a:r>
            <a:r>
              <a:rPr lang="ru-RU" sz="2400" dirty="0" smtClean="0"/>
              <a:t>, когда одна сторона, принимающая участие в сделке, передает другой стороне товары, услуги или активы, не получая взамен эквивалента. Примерами трансфертов служат налоги, выплата пенсий, пособий и т.д.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К </a:t>
            </a:r>
            <a:r>
              <a:rPr lang="ru-RU" sz="2400" b="1" dirty="0" smtClean="0"/>
              <a:t>неденежным</a:t>
            </a:r>
            <a:r>
              <a:rPr lang="ru-RU" sz="2400" dirty="0" smtClean="0"/>
              <a:t> относятся операции, которые изначально не выражены в денежных единицах (например, бартер или выплата вознаграждения в натуральной форме). В натуральной форме могут осуществляться и трансферты (например, раздача продуктов пострадавшим от стихийных бедствий). Во всех случаях для отражения в национальных счетах такие операции должны быть оценены в денежной форме на основании специальных методов.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2931" name="Text Box 3"/>
          <p:cNvSpPr txBox="1">
            <a:spLocks noChangeArrowheads="1"/>
          </p:cNvSpPr>
          <p:nvPr/>
        </p:nvSpPr>
        <p:spPr bwMode="auto">
          <a:xfrm>
            <a:off x="250825" y="839973"/>
            <a:ext cx="8713788" cy="382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Под </a:t>
            </a:r>
            <a:r>
              <a:rPr lang="ru-RU" sz="2400" b="1" dirty="0" smtClean="0"/>
              <a:t>экономическими активами</a:t>
            </a:r>
            <a:r>
              <a:rPr lang="ru-RU" sz="2400" dirty="0" smtClean="0"/>
              <a:t> в СНС понимают объекты, находящиеся в собственности институциональных единиц, из владения которыми их владелец извлекает экономические выгоды.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Под это определение однозначно попадают финансовые активы и произведенные материальные активы, такие как машины, оборудование, сооружения, готовая продукция на складах предприятий.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2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1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3955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7432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>
                <a:solidFill>
                  <a:srgbClr val="C00000"/>
                </a:solidFill>
              </a:rPr>
              <a:t>Основополагающим в СНС является </a:t>
            </a:r>
            <a:r>
              <a:rPr lang="ru-RU" sz="2400" b="1" dirty="0" smtClean="0">
                <a:solidFill>
                  <a:srgbClr val="C00000"/>
                </a:solidFill>
              </a:rPr>
              <a:t>балансовый метод</a:t>
            </a:r>
            <a:r>
              <a:rPr lang="ru-RU" sz="2400" dirty="0" smtClean="0">
                <a:solidFill>
                  <a:srgbClr val="C00000"/>
                </a:solidFill>
              </a:rPr>
              <a:t>, согласно которому показатели, характеризующие изучаемое явление с разных сторон, балансируются (сопоставляются) между собой.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>
                <a:solidFill>
                  <a:srgbClr val="C00000"/>
                </a:solidFill>
              </a:rPr>
              <a:t>Такой подход наряду с тем, что дает большие преимущества с точки зрения разносторонности анализа, заключает в себе также контрольную функцию.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>
                <a:solidFill>
                  <a:srgbClr val="C00000"/>
                </a:solidFill>
              </a:rPr>
              <a:t>Если величины, характеризующие одно явление с нескольких сторон и рассчитанные на основании различных источников информации, совпадают, то вероятность ошибки невелика.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>
                <a:solidFill>
                  <a:srgbClr val="C00000"/>
                </a:solidFill>
              </a:rPr>
              <a:t>В то же время при отсутствии всей необходимой первичной информации некоторые показатели можно рассчитать балансовым методом, т.е. исходя из величины, уже рассчитанной альтернативным путем. </a:t>
            </a:r>
          </a:p>
          <a:p>
            <a:endParaRPr lang="ru-RU" sz="2400" dirty="0" smtClean="0"/>
          </a:p>
          <a:p>
            <a:endParaRPr lang="ru-RU" sz="2400" dirty="0" smtClean="0"/>
          </a:p>
          <a:p>
            <a:endParaRPr lang="ru-RU" sz="2400" dirty="0" smtClean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3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539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539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39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95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4979" name="Text Box 3"/>
          <p:cNvSpPr txBox="1">
            <a:spLocks noChangeArrowheads="1"/>
          </p:cNvSpPr>
          <p:nvPr/>
        </p:nvSpPr>
        <p:spPr bwMode="auto">
          <a:xfrm>
            <a:off x="250825" y="871214"/>
            <a:ext cx="8642350" cy="4058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Технически балансовый метод реализуется благодаря применению принятого в бухгалтерском учете </a:t>
            </a:r>
            <a:r>
              <a:rPr lang="ru-RU" sz="2400" b="1" dirty="0" smtClean="0"/>
              <a:t>принципа двойной записи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Этот принцип основан на том, что большинство операций предполагает участие двух институциональных единиц.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Операция должна отражаться дважды в счетах каждого участвующего в сделке субъекта: с одной стороны, как ресурс, а с другой ‑ как его использование.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49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979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03" name="Text Box 3"/>
          <p:cNvSpPr txBox="1">
            <a:spLocks noChangeArrowheads="1"/>
          </p:cNvSpPr>
          <p:nvPr/>
        </p:nvSpPr>
        <p:spPr bwMode="auto">
          <a:xfrm>
            <a:off x="250825" y="332656"/>
            <a:ext cx="8642350" cy="556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На основе принципа двойной записи построены все таблицы, применяемые в СНС.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В основном СНС использует два типа таблиц: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 smtClean="0"/>
              <a:t>счета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 smtClean="0"/>
              <a:t>балансовые таблицы.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b="1" dirty="0" smtClean="0"/>
              <a:t>Счета</a:t>
            </a:r>
            <a:r>
              <a:rPr lang="ru-RU" sz="2400" dirty="0" smtClean="0"/>
              <a:t> используются для отражения потоков;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b="1" dirty="0" smtClean="0"/>
              <a:t>балансовые таблицы</a:t>
            </a:r>
            <a:r>
              <a:rPr lang="ru-RU" sz="2400" dirty="0" smtClean="0"/>
              <a:t> ‑ для отражения активов и обязательств. Оба типа таблиц построены по принципу балансового метода.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560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60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0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60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60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7027" name="Text Box 3"/>
          <p:cNvSpPr txBox="1">
            <a:spLocks noChangeArrowheads="1"/>
          </p:cNvSpPr>
          <p:nvPr/>
        </p:nvSpPr>
        <p:spPr bwMode="auto">
          <a:xfrm>
            <a:off x="179388" y="509068"/>
            <a:ext cx="8785225" cy="578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b="1" dirty="0" smtClean="0"/>
              <a:t>Счет</a:t>
            </a:r>
            <a:r>
              <a:rPr lang="ru-RU" sz="2400" dirty="0" smtClean="0"/>
              <a:t> представляет собой особого вида таблицу, состоящую из двух частей.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В правой части счета приводятся </a:t>
            </a:r>
            <a:r>
              <a:rPr lang="ru-RU" sz="2400" b="1" dirty="0" smtClean="0"/>
              <a:t>показатели ресурсов</a:t>
            </a:r>
            <a:r>
              <a:rPr lang="ru-RU" sz="2400" dirty="0" smtClean="0"/>
              <a:t>;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в левой ‑ </a:t>
            </a:r>
            <a:r>
              <a:rPr lang="ru-RU" sz="2400" b="1" dirty="0" smtClean="0"/>
              <a:t>показатели использования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Особо выделяется так называемая </a:t>
            </a:r>
            <a:r>
              <a:rPr lang="ru-RU" sz="2400" b="1" dirty="0" smtClean="0"/>
              <a:t>балансирующая статья</a:t>
            </a:r>
            <a:r>
              <a:rPr lang="ru-RU" sz="2400" dirty="0" smtClean="0"/>
              <a:t>, расположенная обычно после всех показателей использования, которая рассчитывается путем вычитания показателей использования из показателей ресурсов. </a:t>
            </a:r>
          </a:p>
          <a:p>
            <a:pPr algn="just">
              <a:lnSpc>
                <a:spcPct val="120000"/>
              </a:lnSpc>
              <a:spcBef>
                <a:spcPct val="85000"/>
              </a:spcBef>
            </a:pPr>
            <a:r>
              <a:rPr lang="ru-RU" sz="2400" dirty="0" smtClean="0"/>
              <a:t>Таким образом происходит численное согласование показателей двух частей каждого счета.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7027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179388" y="1095127"/>
            <a:ext cx="87852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70000"/>
              </a:spcBef>
            </a:pPr>
            <a:r>
              <a:rPr lang="ru-RU" sz="2800" b="1" dirty="0" smtClean="0"/>
              <a:t>Принципиальная схема счета в СНС</a:t>
            </a:r>
            <a:endParaRPr lang="ru-RU" sz="2400" b="1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18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1988840"/>
          <a:ext cx="7776864" cy="2808312"/>
        </p:xfrm>
        <a:graphic>
          <a:graphicData uri="http://schemas.openxmlformats.org/drawingml/2006/table">
            <a:tbl>
              <a:tblPr/>
              <a:tblGrid>
                <a:gridCol w="4666119"/>
                <a:gridCol w="3110745"/>
              </a:tblGrid>
              <a:tr h="70207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020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</a:rPr>
                        <a:t>Показатели использования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Показатели ресурсов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04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БАЛАНСИРУЮЩАЯ СТАТЬЯ = </a:t>
                      </a:r>
                      <a:br>
                        <a:rPr lang="ru-RU" sz="24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сумма ресурсов ‑ сумма использования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8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1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9075" name="Text Box 3"/>
          <p:cNvSpPr txBox="1">
            <a:spLocks noChangeArrowheads="1"/>
          </p:cNvSpPr>
          <p:nvPr/>
        </p:nvSpPr>
        <p:spPr bwMode="auto">
          <a:xfrm>
            <a:off x="179388" y="352425"/>
            <a:ext cx="8785225" cy="6075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b="1" dirty="0" smtClean="0"/>
              <a:t>Балансовые таблицы</a:t>
            </a:r>
            <a:r>
              <a:rPr lang="ru-RU" sz="2400" dirty="0" smtClean="0"/>
              <a:t> также состоят из двух частей: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q"/>
            </a:pPr>
            <a:r>
              <a:rPr lang="ru-RU" sz="2400" dirty="0" smtClean="0"/>
              <a:t>в одной приводятся данные о наличии активов и обязательств на начало периода,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  <a:buFont typeface="Wingdings" pitchFamily="2" charset="2"/>
              <a:buChar char="q"/>
            </a:pPr>
            <a:r>
              <a:rPr lang="ru-RU" sz="2400" dirty="0" smtClean="0"/>
              <a:t>в другой ‑ такие же данные на конец периода.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dirty="0" smtClean="0"/>
              <a:t>Суммарная стоимость активов на начало периода согласуется с суммарной стоимостью на конец периода через показатели потоков, содержащиеся в счетах. </a:t>
            </a:r>
          </a:p>
          <a:p>
            <a:pPr algn="just">
              <a:lnSpc>
                <a:spcPct val="120000"/>
              </a:lnSpc>
              <a:spcBef>
                <a:spcPct val="105000"/>
              </a:spcBef>
            </a:pPr>
            <a:r>
              <a:rPr lang="ru-RU" sz="2400" dirty="0" smtClean="0"/>
              <a:t>Таким образом, сочетание счетов и балансовых таблиц позволяет увязывать между собой показатели потоков и запасов и давать целостную картину развития экономики.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19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90" name="Text Box 6"/>
          <p:cNvSpPr txBox="1">
            <a:spLocks noChangeArrowheads="1"/>
          </p:cNvSpPr>
          <p:nvPr/>
        </p:nvSpPr>
        <p:spPr bwMode="auto">
          <a:xfrm>
            <a:off x="250825" y="603260"/>
            <a:ext cx="8642350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b="1" dirty="0" smtClean="0"/>
              <a:t>Система национальных счетов</a:t>
            </a:r>
            <a:r>
              <a:rPr lang="ru-RU" sz="2400" dirty="0" smtClean="0"/>
              <a:t> (СНС) представляет собой набор взаимоувязанных счетов и статистических таблиц, показатели которых основаны на единых международных признанных определениях, классификациях и правилах оценки и составляют в совокупности развернутую макроэкономическую статистическую модель. </a:t>
            </a:r>
          </a:p>
          <a:p>
            <a:pPr algn="just">
              <a:spcBef>
                <a:spcPts val="1800"/>
              </a:spcBef>
            </a:pPr>
            <a:endParaRPr lang="ru-RU" sz="2400" dirty="0" smtClean="0"/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Эта модель позволяет представить важнейшие макроэкономические показатели в форме, наиболее удобной для целей экономического анализа и принятия решений в области экономики и экономической политики.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31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90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0099" name="Text Box 3"/>
          <p:cNvSpPr txBox="1">
            <a:spLocks noChangeArrowheads="1"/>
          </p:cNvSpPr>
          <p:nvPr/>
        </p:nvSpPr>
        <p:spPr bwMode="auto">
          <a:xfrm>
            <a:off x="250825" y="1120383"/>
            <a:ext cx="8642350" cy="41088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1800"/>
              </a:spcBef>
            </a:pPr>
            <a:r>
              <a:rPr lang="ru-RU" sz="2400" dirty="0" smtClean="0"/>
              <a:t>Все показатели счетов и балансовых таблиц строятся исходя из следующих общих правил оценки и учета, обязательных для расчета всех показателей: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 smtClean="0"/>
              <a:t>Время регистрации сделки;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 smtClean="0"/>
              <a:t>Общие принципы стоимостной оценки операций;</a:t>
            </a:r>
          </a:p>
          <a:p>
            <a:pPr algn="just">
              <a:lnSpc>
                <a:spcPct val="150000"/>
              </a:lnSpc>
              <a:spcBef>
                <a:spcPts val="1800"/>
              </a:spcBef>
              <a:buFont typeface="Wingdings" pitchFamily="2" charset="2"/>
              <a:buChar char="q"/>
            </a:pPr>
            <a:r>
              <a:rPr lang="ru-RU" sz="2400" dirty="0" smtClean="0"/>
              <a:t>Основные виды цен.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0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0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0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099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9263" y="116632"/>
            <a:ext cx="8785225" cy="670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b="1" dirty="0" smtClean="0"/>
              <a:t>Время регистрации сделки</a:t>
            </a:r>
            <a:r>
              <a:rPr lang="ru-RU" sz="2400" dirty="0" smtClean="0"/>
              <a:t>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Сделки должны отражаться исходя из принципа двойной записи одновременно в счетах обоих ее участников.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При этом любая сделка характеризуется двумя моментами, которые могут совпадать, а могут и не совпадать во времени: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во-первых, должно быть зафиксировано изменение прав собственности,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во-вторых, должна иметь место физическая передача экономических активов от одной единицы к другой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 первом случае используется так называемый </a:t>
            </a:r>
            <a:r>
              <a:rPr lang="ru-RU" sz="2400" b="1" dirty="0" smtClean="0"/>
              <a:t>принцип начислений</a:t>
            </a:r>
            <a:r>
              <a:rPr lang="ru-RU" sz="2400" dirty="0" smtClean="0"/>
              <a:t>, во втором случае ‑ </a:t>
            </a:r>
            <a:r>
              <a:rPr lang="ru-RU" sz="2400" b="1" dirty="0" smtClean="0"/>
              <a:t>принцип фактической выплаты</a:t>
            </a:r>
            <a:r>
              <a:rPr lang="ru-RU" sz="2400" dirty="0" smtClean="0"/>
              <a:t>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Для отражения операций в СНС применяется принцип начисления.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3540" y="6568564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61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61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1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61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6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61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250701" y="1273691"/>
            <a:ext cx="8713787" cy="373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b="1" dirty="0" smtClean="0"/>
              <a:t>Общие принципы стоимостной оценки операций</a:t>
            </a:r>
            <a:r>
              <a:rPr lang="ru-RU" sz="2400" dirty="0" smtClean="0"/>
              <a:t>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1) Сделки должны отражаться в счетах обоих участников по одной стоимости.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2) Операции оцениваются по фактической цене, оговоренной ее участниками, т.е. по рыночной цене.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3) Активы и пассивы теоретически должны быть оценены не в первоначальных, а в текущих ценах на момент построения балансовых таблиц СНС. 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22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3171" name="Text Box 3"/>
          <p:cNvSpPr txBox="1">
            <a:spLocks noChangeArrowheads="1"/>
          </p:cNvSpPr>
          <p:nvPr/>
        </p:nvSpPr>
        <p:spPr bwMode="auto">
          <a:xfrm>
            <a:off x="250825" y="552737"/>
            <a:ext cx="864235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b="1" dirty="0" smtClean="0"/>
              <a:t>Основные виды цен</a:t>
            </a:r>
            <a:r>
              <a:rPr lang="ru-RU" sz="2400" dirty="0" smtClean="0"/>
              <a:t>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dirty="0" smtClean="0"/>
              <a:t>При стоимостной оценке операций с товарами и услугами существуют различные методы учета налогов на продукты, субсидий, а также торговых и транспортных наценок. Для обеспечения целостности СНС в счетах должны использоваться согласованные цены.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В СНС используются: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b="1" dirty="0" smtClean="0"/>
              <a:t>цены производителей</a:t>
            </a:r>
            <a:r>
              <a:rPr lang="ru-RU" sz="2400" dirty="0" smtClean="0"/>
              <a:t> (которые могут быть </a:t>
            </a:r>
            <a:r>
              <a:rPr lang="ru-RU" sz="2400" b="1" dirty="0" smtClean="0"/>
              <a:t>рыночными</a:t>
            </a:r>
            <a:r>
              <a:rPr lang="ru-RU" sz="2400" dirty="0" smtClean="0"/>
              <a:t> и </a:t>
            </a:r>
            <a:r>
              <a:rPr lang="ru-RU" sz="2400" b="1" dirty="0" smtClean="0"/>
              <a:t>основными</a:t>
            </a:r>
            <a:r>
              <a:rPr lang="ru-RU" sz="2400" dirty="0" smtClean="0"/>
              <a:t>) </a:t>
            </a:r>
          </a:p>
          <a:p>
            <a:pPr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b="1" dirty="0" smtClean="0"/>
              <a:t>рыночные цены потребителей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3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171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250825" y="116632"/>
            <a:ext cx="8642350" cy="6546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b="1" dirty="0" smtClean="0"/>
              <a:t>Основные цены</a:t>
            </a:r>
            <a:r>
              <a:rPr lang="ru-RU" sz="2400" dirty="0" smtClean="0"/>
              <a:t> не включают налоги на продукты (которые увеличивают их) и субсидии (которые их снижают).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b="1" dirty="0" smtClean="0"/>
              <a:t>Рыночные цены производителей</a:t>
            </a:r>
            <a:r>
              <a:rPr lang="ru-RU" sz="2400" dirty="0" smtClean="0"/>
              <a:t> учитывают и то, и другое.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Основные цены могут быть выше или ниже рыночных цен производителей в зависимости от того, субсидируется ли данный вид благ и услуг или нет.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b="1" dirty="0" smtClean="0"/>
              <a:t>Рыночная цена потребителей</a:t>
            </a:r>
            <a:r>
              <a:rPr lang="ru-RU" sz="2400" dirty="0" smtClean="0"/>
              <a:t> включает не только все налоги и субсидии, но и торгово-транспортную наценку, используется для оценки потребления (конечного и промежуточного) и содержит все фактические издержки пользователей на приобретение продукции.</a:t>
            </a:r>
            <a:endParaRPr lang="ru-RU" sz="2400" b="1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154369"/>
            <a:ext cx="864235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/>
            <a:r>
              <a:rPr lang="ru-RU" sz="2400" dirty="0" smtClean="0"/>
              <a:t>Общая идея СНС заключается в характеристике хода и результатов экономической деятельности за определенный период, что достигается путем построения балансовых таблиц и счетов: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/>
              <a:t>система открывается таблицей, характеризующей наличие активов и обязательств на начало периода;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/>
              <a:t>затем следует счет производства, отражающий какая часть активов потреблена в ходе производства и на какую сумму при этом были произведены новые товары и услуги, обладающие большей стоимостью, чем потребленные; 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/>
              <a:t>на следующем этапе добавленная стоимость, воплощенная в произведенных продуктах, преобразовывается в доходы, которые распределяются, потом перераспределяются между институциональными секторами, пока каждый из них не получит так называемый располагаемый доход;</a:t>
            </a:r>
          </a:p>
          <a:p>
            <a:pPr algn="just">
              <a:buFont typeface="Wingdings" pitchFamily="2" charset="2"/>
              <a:buChar char="q"/>
            </a:pPr>
            <a:r>
              <a:rPr lang="ru-RU" sz="2400" dirty="0" smtClean="0"/>
              <a:t>последний используется на потребление и накопление.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43" name="Text Box 3"/>
          <p:cNvSpPr txBox="1">
            <a:spLocks noChangeArrowheads="1"/>
          </p:cNvSpPr>
          <p:nvPr/>
        </p:nvSpPr>
        <p:spPr bwMode="auto">
          <a:xfrm>
            <a:off x="179388" y="260350"/>
            <a:ext cx="8785225" cy="6478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Каждой из представленных операций соответствует собственный счет: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счета первичного распределения доходов, вторичного распределения доходов,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счет перераспределения доходов в натуральной форме,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счет использования располагаемого дохода,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счет использования скорректированного располагаемого дохода,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Ø"/>
            </a:pPr>
            <a:r>
              <a:rPr lang="ru-RU" sz="2400" dirty="0" smtClean="0"/>
              <a:t>счет операций с капиталом, финансовый счет.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Счета строятся для каждого сектора и системы в целом. Счета, построенные для экономики в целом, называются </a:t>
            </a:r>
            <a:r>
              <a:rPr lang="ru-RU" sz="2400" b="1" dirty="0" smtClean="0"/>
              <a:t>консолидированными</a:t>
            </a:r>
            <a:r>
              <a:rPr lang="ru-RU" sz="2400" dirty="0" smtClean="0"/>
              <a:t> счетами, а для каждого сектора ‑ </a:t>
            </a:r>
            <a:r>
              <a:rPr lang="ru-RU" sz="2400" b="1" dirty="0" smtClean="0"/>
              <a:t>секторальными</a:t>
            </a:r>
            <a:r>
              <a:rPr lang="ru-RU" sz="2400" dirty="0" smtClean="0"/>
              <a:t>.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Закрывается система таблицей активов и обязательств по состоянию на конец периода.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66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79388" y="44624"/>
            <a:ext cx="8785225" cy="656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Все счета условно делятся на две группы: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/>
              <a:t>счета текущих операций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ru-RU" sz="2400" dirty="0" smtClean="0"/>
              <a:t>счета накопления.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400" dirty="0" smtClean="0"/>
              <a:t>К первой группе текущих операций относятся: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счет производства,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счета распределения первичных и вторичных доходов,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счет распределения доходов в натуральной форме,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счет использования располагаемого дохода,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/>
              <a:t>счет использования скорректированного дохода.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400" dirty="0" smtClean="0"/>
              <a:t>К группе счетов накопления относятся: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счет операций с капиталом,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финансовый счет,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счет переоценки 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dirty="0" smtClean="0"/>
              <a:t>счет других изменений в активах.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333708"/>
            <a:ext cx="8785225" cy="583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b="1" i="1" dirty="0" smtClean="0"/>
              <a:t>Счет производства</a:t>
            </a:r>
            <a:r>
              <a:rPr lang="ru-RU" sz="2400" dirty="0" smtClean="0"/>
              <a:t> ‑ один из наиболее важных в СНС. Его показатели отражают результат производства (выпуск товаров и услуг в ресурсной части счета) и использование товаров и услуг в процессе производства (промежуточное потребление в части использования).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Балансирующей статьей счета является валовая добавленная стоимость. </a:t>
            </a:r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В промежуточное потребление не входит стоимость потребления в ходе производства основного капитала. Показатель потребления основного капитала отражается как отдельная позиция и используется для расчета чистой добавленной стоимости.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179388" y="4797152"/>
            <a:ext cx="8713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dirty="0" smtClean="0"/>
              <a:t>Рисунок 1 ‑ </a:t>
            </a:r>
            <a:r>
              <a:rPr lang="ru-RU" sz="2400" b="1" dirty="0" smtClean="0"/>
              <a:t>Счет производства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29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23528" y="1772815"/>
          <a:ext cx="8424936" cy="2736305"/>
        </p:xfrm>
        <a:graphic>
          <a:graphicData uri="http://schemas.openxmlformats.org/drawingml/2006/table">
            <a:tbl>
              <a:tblPr/>
              <a:tblGrid>
                <a:gridCol w="5054961"/>
                <a:gridCol w="3369975"/>
              </a:tblGrid>
              <a:tr h="4560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560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Промежуточное потребление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Выпуск товаров и услуг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242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Валовая добавленная стоимость / Валовой внутренний продукт / Потребление основного капитала / Чистая добавленная стоимость / Чистый внутренний продукт /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274591"/>
            <a:ext cx="8893175" cy="6034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2400" b="1" dirty="0" smtClean="0"/>
              <a:t>Этапы развития СНС:</a:t>
            </a:r>
          </a:p>
          <a:p>
            <a:pPr marL="363538" indent="-363538" algn="just">
              <a:lnSpc>
                <a:spcPct val="130000"/>
              </a:lnSpc>
              <a:spcBef>
                <a:spcPts val="1800"/>
              </a:spcBef>
              <a:buAutoNum type="arabicParenR"/>
            </a:pPr>
            <a:r>
              <a:rPr lang="ru-RU" sz="2400" dirty="0" smtClean="0"/>
              <a:t>СНС зародилась перед Второй мировой войной во многом как реакция на потрясения «великой депрессии» 1929-1933 гг., когда возникла настоятельная практическая необходимость в регулярных расчетах обобщающих макроэкономических показателей, таких как национальный доход, ВВП, сбережения, капиталовложения;</a:t>
            </a:r>
          </a:p>
          <a:p>
            <a:pPr marL="363538" indent="-363538" algn="just">
              <a:lnSpc>
                <a:spcPct val="130000"/>
              </a:lnSpc>
              <a:buAutoNum type="arabicParenR"/>
            </a:pPr>
            <a:endParaRPr lang="ru-RU" sz="2400" dirty="0" smtClean="0"/>
          </a:p>
          <a:p>
            <a:pPr marL="457200" indent="-457200" algn="just">
              <a:lnSpc>
                <a:spcPct val="130000"/>
              </a:lnSpc>
              <a:buAutoNum type="arabicParenR"/>
            </a:pPr>
            <a:r>
              <a:rPr lang="ru-RU" sz="2400" dirty="0" smtClean="0"/>
              <a:t>Как основа советской макроэкономической статистики в 1920-1930 гг. в СССР была разработана так называемая система баланса народного хозяйства (</a:t>
            </a:r>
            <a:r>
              <a:rPr lang="ru-RU" sz="2400" dirty="0" err="1" smtClean="0"/>
              <a:t>БНХ</a:t>
            </a:r>
            <a:r>
              <a:rPr lang="ru-RU" sz="2400" dirty="0" smtClean="0"/>
              <a:t>);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07950" y="675848"/>
            <a:ext cx="8893175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b="1" dirty="0" smtClean="0"/>
              <a:t>Счет первичного распределения доходов</a:t>
            </a:r>
            <a:r>
              <a:rPr lang="ru-RU" sz="2400" dirty="0" smtClean="0"/>
              <a:t> показывает распределение валовой добавленной стоимости в виде первичных доходов между важнейшими факторами производства ‑ трудом и капиталом, а также между органами государственного управления.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Балансирующей статьей данного счета является </a:t>
            </a:r>
            <a:r>
              <a:rPr lang="ru-RU" sz="2400" b="1" dirty="0" smtClean="0"/>
              <a:t>сальдо первичных доходов</a:t>
            </a:r>
            <a:r>
              <a:rPr lang="ru-RU" sz="2400" dirty="0" smtClean="0"/>
              <a:t> (на уровне отдельных секторов) или </a:t>
            </a:r>
            <a:r>
              <a:rPr lang="ru-RU" sz="2400" b="1" dirty="0" smtClean="0"/>
              <a:t>валовой национальный доход</a:t>
            </a:r>
            <a:r>
              <a:rPr lang="ru-RU" sz="2400" dirty="0" smtClean="0"/>
              <a:t> (на уровне экономики в целом).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Счет подразделяется на два субсчета (</a:t>
            </a:r>
            <a:r>
              <a:rPr lang="ru-RU" sz="2400" b="1" dirty="0" smtClean="0"/>
              <a:t>субсчет образования доходов</a:t>
            </a:r>
            <a:r>
              <a:rPr lang="ru-RU" sz="2400" dirty="0" smtClean="0"/>
              <a:t> и </a:t>
            </a:r>
            <a:r>
              <a:rPr lang="ru-RU" sz="2400" b="1" dirty="0" smtClean="0"/>
              <a:t>субсчет распределения первичных доходов</a:t>
            </a:r>
            <a:r>
              <a:rPr lang="ru-RU" sz="2400" dirty="0" smtClean="0"/>
              <a:t>), что позволяет наглядно показать не только итоги распределения первичных доходов, но и их источники.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79388" y="525735"/>
            <a:ext cx="8785225" cy="484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b="1" i="1" dirty="0" smtClean="0"/>
              <a:t>Счет образования доходов</a:t>
            </a:r>
            <a:r>
              <a:rPr lang="ru-RU" sz="2400" dirty="0" smtClean="0"/>
              <a:t> показывает, какие именно институциональные счета имеют первичные доходы.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Ресурсная часть счета содержит только один показатель ‑ валовую добавленную стоимость, который без изменений переносится сюда из счета производства.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В части использования перечислены основные виды первичных доходов, выплачиваемых институциональными секторами (заработная плата наемных работников и чистые налоги на производство и на импорт).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Балансирующей статьей является показатель валовой прибыли экономики (валовой смешанный доход).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32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263" y="5011390"/>
            <a:ext cx="8785225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400" dirty="0" smtClean="0"/>
              <a:t>Рисунок 2 ‑ </a:t>
            </a:r>
            <a:r>
              <a:rPr lang="ru-RU" sz="2400" b="1" dirty="0" smtClean="0"/>
              <a:t>Счет образования доходов</a:t>
            </a:r>
            <a:endParaRPr lang="ru-RU" sz="2400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67544" y="1484784"/>
          <a:ext cx="7992888" cy="3506688"/>
        </p:xfrm>
        <a:graphic>
          <a:graphicData uri="http://schemas.openxmlformats.org/drawingml/2006/table">
            <a:tbl>
              <a:tblPr/>
              <a:tblGrid>
                <a:gridCol w="4795733"/>
                <a:gridCol w="3197155"/>
              </a:tblGrid>
              <a:tr h="4320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Заработная плата наемных работников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Чистые налоги на производство и на импорт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Валовая добавленная стоимость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1602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Валовая прибыль экономики и валовой смешанный доход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Чистая прибыль экономики и чистый смешанный доход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33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263" y="178541"/>
            <a:ext cx="8785225" cy="62747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b="1" dirty="0" smtClean="0"/>
              <a:t>Счет распределения первичных доходов</a:t>
            </a:r>
            <a:r>
              <a:rPr lang="ru-RU" sz="2400" dirty="0" smtClean="0"/>
              <a:t> показывает, какие именно секторы являются получателями первичных доходов.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В ресурсной части счета находятся показатели, пришедшие из части использования счета образования доходов (заработная плата наемных работников, чистые налоги на производство и на импорт, валовая прибыль экономики и смешанный доход).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Раздел использования этого счета содержит показатель «доходы от собственности переданные».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Балансирующей статьей является показатель «сальдо первичных доходов», который на уровне экономики в целом образует валовой национальный доход.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34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512" y="5022481"/>
            <a:ext cx="8785225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Рисунок 3 ‑ </a:t>
            </a:r>
            <a:r>
              <a:rPr lang="ru-RU" sz="2400" b="1" dirty="0" smtClean="0"/>
              <a:t>Счет распределения первичных доходов</a:t>
            </a:r>
            <a:endParaRPr lang="ru-RU" sz="24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196752"/>
          <a:ext cx="7992888" cy="3816424"/>
        </p:xfrm>
        <a:graphic>
          <a:graphicData uri="http://schemas.openxmlformats.org/drawingml/2006/table">
            <a:tbl>
              <a:tblPr/>
              <a:tblGrid>
                <a:gridCol w="4795733"/>
                <a:gridCol w="3197155"/>
              </a:tblGrid>
              <a:tr h="4770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705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Доходы от собственности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Заработная плата наемных работников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Чистые налоги на производство и на импорт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Валовая прибыль экономики и валовой смешанный доход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Доходы от собственности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623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Сальдо первичных доходов (валовое) / Валовой национальный доход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Сальдо первичных доходов (чистое) / Чистый национальный доход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35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16632"/>
            <a:ext cx="8785225" cy="660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В распределении участвуют только субъекты экономической деятельности. 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Однако для удовлетворения потребностей государства и отдельных его членов необходимы дополнительные доходы, которые образуются в процессе перераспределения ВВП и национального дохода. Этот процесс отражается на </a:t>
            </a:r>
            <a:r>
              <a:rPr lang="ru-RU" sz="2400" b="1" dirty="0" smtClean="0"/>
              <a:t>счете вторичного распределения доходов</a:t>
            </a:r>
            <a:r>
              <a:rPr lang="ru-RU" sz="2400" dirty="0" smtClean="0"/>
              <a:t>.</a:t>
            </a:r>
          </a:p>
          <a:p>
            <a:pPr algn="just">
              <a:lnSpc>
                <a:spcPct val="120000"/>
              </a:lnSpc>
              <a:spcAft>
                <a:spcPts val="1200"/>
              </a:spcAft>
            </a:pPr>
            <a:r>
              <a:rPr lang="ru-RU" sz="2400" dirty="0" smtClean="0"/>
              <a:t>Ресурсная часть этого счета открывается показателем сальдо первичных доходов, перешедшим из счета распределения первичных доходов. Остальные показатели ресурсной части и части использования являются одноименными, за исключением балансирующей статьи ‑ валового располагаемого дохода.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36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512" y="5343599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dirty="0" smtClean="0"/>
              <a:t>Рисунок 4 ‑ </a:t>
            </a:r>
            <a:r>
              <a:rPr lang="ru-RU" sz="2400" b="1" dirty="0" smtClean="0"/>
              <a:t>Счет вторичного распределения доходов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1412777"/>
          <a:ext cx="8280920" cy="3816424"/>
        </p:xfrm>
        <a:graphic>
          <a:graphicData uri="http://schemas.openxmlformats.org/drawingml/2006/table">
            <a:tbl>
              <a:tblPr/>
              <a:tblGrid>
                <a:gridCol w="4968552"/>
                <a:gridCol w="3312368"/>
              </a:tblGrid>
              <a:tr h="3469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34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Текущие налоги на доходы, богатство и т.д.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Отчисления на социальное страхование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Социальные пособия, кроме социальных трансфертов в натуральной форме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Другие текущие трансферты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Сальдо первичных доходов (валовое)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Текущие налоги на доходы, богатство и т.д.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Отчисления на социальное страхование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Социальные пособия, кроме социальных трансфертов в натуральной форме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Другие текущие трансферты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73473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Валовой располагаемый доход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Чистый располагаемый доход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37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260648"/>
            <a:ext cx="8785225" cy="6007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b="1" dirty="0" smtClean="0"/>
              <a:t>Счет перераспределения социальных трансфертов в натуральной форме</a:t>
            </a:r>
            <a:r>
              <a:rPr lang="ru-RU" sz="2400" dirty="0" smtClean="0"/>
              <a:t> как бы дополняет счет вторичного распределения доходов, имеет практически ту же схему, только в нем отражаются социальные трансферты не в денежной, а в натуральной форме, такие как раздаваемые беженцам и пострадавшим от стихийных бедствий продукты, а также нерыночные услуги.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Открывается счет с показателя располагаемого дохода, затем следуют показатели социальных трансфертов полученных и выплаченных соответственно в ресурсной и расходной частях. 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ru-RU" sz="2400" dirty="0" smtClean="0"/>
              <a:t>Балансирующей статьей счета является показатель валового скорректированного располагаемого дохода.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188640"/>
            <a:ext cx="8785225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Большое значение имеет </a:t>
            </a:r>
            <a:r>
              <a:rPr lang="ru-RU" sz="2400" b="1" dirty="0" smtClean="0"/>
              <a:t>счет использования располагаемого дохода</a:t>
            </a:r>
            <a:r>
              <a:rPr lang="ru-RU" sz="2400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Его ресурсная часть открывается показателем располагаемого дохода.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Расходная часть содержит показатель расходов на конечное потребление.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ru-RU" sz="2400" dirty="0" smtClean="0"/>
              <a:t>Закрывается счет балансирующей статьей – «Валовое сбережение».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ru-RU" sz="2400" dirty="0" smtClean="0"/>
              <a:t>Расходы на конечное потребление осуществляют три сектора: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ru-RU" sz="2400" dirty="0" smtClean="0"/>
              <a:t>домашних хозяйств,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ru-RU" sz="2400" dirty="0" smtClean="0"/>
              <a:t>государственных учреждений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q"/>
            </a:pPr>
            <a:r>
              <a:rPr lang="ru-RU" sz="2400" dirty="0" smtClean="0"/>
              <a:t>некоммерческих организаций, обслуживающих домашние хозяйства.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38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800" decel="100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800" decel="100000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decel="100000" fill="hold"/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9315" name="Text Box 3"/>
          <p:cNvSpPr txBox="1">
            <a:spLocks noChangeArrowheads="1"/>
          </p:cNvSpPr>
          <p:nvPr/>
        </p:nvSpPr>
        <p:spPr bwMode="auto">
          <a:xfrm>
            <a:off x="236187" y="5631631"/>
            <a:ext cx="871378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400" dirty="0" smtClean="0"/>
              <a:t>Рисунок 5 ‑ </a:t>
            </a:r>
            <a:r>
              <a:rPr lang="ru-RU" sz="2400" b="1" dirty="0" smtClean="0"/>
              <a:t>Счет использования располагаемого дохода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39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196752"/>
          <a:ext cx="8064896" cy="4248472"/>
        </p:xfrm>
        <a:graphic>
          <a:graphicData uri="http://schemas.openxmlformats.org/drawingml/2006/table">
            <a:tbl>
              <a:tblPr/>
              <a:tblGrid>
                <a:gridCol w="4838938"/>
                <a:gridCol w="3225958"/>
              </a:tblGrid>
              <a:tr h="354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28323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Расходы на конечное потребление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Расходы домашних хозяйств на конечное потребление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Расходы государственных учреждений и некоммерческих организаций на конечное потребление, в том числе: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расходы на индивидуальные услуги;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расходы на коллективные услуги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Валовой располагаемый доход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621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Валовое сбережение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Чистое сбережение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9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9139" name="Text Box 3"/>
          <p:cNvSpPr txBox="1">
            <a:spLocks noChangeArrowheads="1"/>
          </p:cNvSpPr>
          <p:nvPr/>
        </p:nvSpPr>
        <p:spPr bwMode="auto">
          <a:xfrm>
            <a:off x="142875" y="153168"/>
            <a:ext cx="8893175" cy="6034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just">
              <a:lnSpc>
                <a:spcPct val="130000"/>
              </a:lnSpc>
              <a:spcBef>
                <a:spcPts val="1800"/>
              </a:spcBef>
              <a:buFont typeface="+mj-lt"/>
              <a:buAutoNum type="arabicParenR" startAt="3"/>
            </a:pPr>
            <a:r>
              <a:rPr lang="ru-RU" sz="2400" dirty="0" smtClean="0"/>
              <a:t>Доклад Организации Объединенных Наций в 1947г., который считается официальной точкой отсчета истории национальных счетов. Автор доклада и приложений к нему - статистик и экономист Ричард Стоун, доклад содержал основные определения и принципы, составившие основу СНС, а также схемы 24 основных таблиц, с помощью которых можно было рассчитать национальный доход и его важнейшие агрегаты;</a:t>
            </a:r>
          </a:p>
          <a:p>
            <a:pPr marL="457200" indent="-457200" algn="just">
              <a:lnSpc>
                <a:spcPct val="130000"/>
              </a:lnSpc>
              <a:spcBef>
                <a:spcPts val="1800"/>
              </a:spcBef>
              <a:buFont typeface="+mj-lt"/>
              <a:buAutoNum type="arabicParenR" startAt="3"/>
            </a:pPr>
            <a:r>
              <a:rPr lang="ru-RU" sz="2400" dirty="0" smtClean="0"/>
              <a:t>Официально первая версия СНС была издана ООН в 1953 г., за ней последовали версии 1968 г. и 1993 г. Последняя версия используется в настоящее время большинством стран мира.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9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39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0339" name="Text Box 3"/>
          <p:cNvSpPr txBox="1">
            <a:spLocks noChangeArrowheads="1"/>
          </p:cNvSpPr>
          <p:nvPr/>
        </p:nvSpPr>
        <p:spPr bwMode="auto">
          <a:xfrm>
            <a:off x="107950" y="293697"/>
            <a:ext cx="8893175" cy="5871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/>
              <a:t>Счет использования скорректированного </a:t>
            </a:r>
            <a:r>
              <a:rPr lang="ru-RU" sz="2400" b="1" dirty="0" err="1" smtClean="0"/>
              <a:t>располагае-мого</a:t>
            </a:r>
            <a:r>
              <a:rPr lang="ru-RU" sz="2400" b="1" dirty="0" smtClean="0"/>
              <a:t> дохода</a:t>
            </a:r>
            <a:r>
              <a:rPr lang="ru-RU" sz="2400" dirty="0" smtClean="0"/>
              <a:t> показывает, каким образом использован скорректированный располагаемый доход, рассчитанный с учетом распределения социальных трансфертов в натуральной форме. 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Этот счет похож на счет использования располагаемого дохода с той, однако, разницей, что в ресурсной его части содержится показатель скорректированного располагаемого дохода, а в расходной - показатель фактического конечного потребления, а не расходов на конечное потребление.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1363" name="Text Box 3"/>
          <p:cNvSpPr txBox="1">
            <a:spLocks noChangeArrowheads="1"/>
          </p:cNvSpPr>
          <p:nvPr/>
        </p:nvSpPr>
        <p:spPr bwMode="auto">
          <a:xfrm>
            <a:off x="179388" y="188913"/>
            <a:ext cx="8785225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/>
              <a:t>Состав валового сбережения подробно раскрывается в </a:t>
            </a:r>
            <a:r>
              <a:rPr lang="ru-RU" sz="2400" b="1" dirty="0" smtClean="0"/>
              <a:t>счете операций с капиталом</a:t>
            </a:r>
            <a:r>
              <a:rPr lang="ru-RU" sz="2400" dirty="0" smtClean="0"/>
              <a:t>, который относится к категории счетов накопления. 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В его ресурсной части содержится показатель валового сбережения, перешедший из счета использования располагаемого дохода (использования </a:t>
            </a:r>
            <a:r>
              <a:rPr lang="ru-RU" sz="2400" dirty="0" err="1" smtClean="0"/>
              <a:t>скорректирован-ного</a:t>
            </a:r>
            <a:r>
              <a:rPr lang="ru-RU" sz="2400" dirty="0" smtClean="0"/>
              <a:t> дохода). Кроме того, ресурсная часть счета включает показатель чистых капитальных трансфертов. 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В части использования содержатся показатели, характеризующие нужды сбережения, на которые были использованы доходы (валовое накопление основного капитала, изменение запасов материальных оборотных средств, чистое приобретение ценностей, потребление основного капитала). </a:t>
            </a:r>
          </a:p>
          <a:p>
            <a:pPr algn="just">
              <a:spcAft>
                <a:spcPts val="1200"/>
              </a:spcAft>
            </a:pPr>
            <a:r>
              <a:rPr lang="ru-RU" sz="2400" dirty="0" smtClean="0"/>
              <a:t>Балансирующая статья счета носит название чистого кредитования (+), или чистого заимствования (-).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71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71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42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263" y="5013176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ru-RU" sz="2400" dirty="0" smtClean="0"/>
              <a:t>Рисунок 6 ‑ </a:t>
            </a:r>
            <a:r>
              <a:rPr lang="ru-RU" sz="2400" b="1" dirty="0" smtClean="0"/>
              <a:t>Счет операций с капиталом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283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1844824"/>
          <a:ext cx="8280920" cy="2934326"/>
        </p:xfrm>
        <a:graphic>
          <a:graphicData uri="http://schemas.openxmlformats.org/drawingml/2006/table">
            <a:tbl>
              <a:tblPr/>
              <a:tblGrid>
                <a:gridCol w="4968552"/>
                <a:gridCol w="3312368"/>
              </a:tblGrid>
              <a:tr h="4230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6651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</a:rPr>
                        <a:t>Валовое накопление основного капитала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Изменение запасов материальных оборотных средств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Чистое приобретение ценностей</a:t>
                      </a:r>
                      <a:br>
                        <a:rPr lang="ru-RU" sz="2000">
                          <a:latin typeface="Times New Roman"/>
                          <a:ea typeface="Times New Roman"/>
                        </a:rPr>
                      </a:br>
                      <a:r>
                        <a:rPr lang="ru-RU" sz="2000">
                          <a:latin typeface="Times New Roman"/>
                          <a:ea typeface="Times New Roman"/>
                        </a:rPr>
                        <a:t>Потребление основного капитала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Валовое сбережение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Чистые капитальные трансферты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460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Чистое кредитование (+)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Чистое заимствование (-)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43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07504" y="262384"/>
            <a:ext cx="8785225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b="1" dirty="0" smtClean="0"/>
              <a:t>Финансовый счет</a:t>
            </a:r>
            <a:r>
              <a:rPr lang="ru-RU" sz="2400" dirty="0" smtClean="0"/>
              <a:t> представляет собой таблицу, в которой показано, каким образом изменились (выросли или сократились) за год конкретные виды финансовых активов (обязательств). </a:t>
            </a:r>
          </a:p>
          <a:p>
            <a:pPr algn="just">
              <a:spcBef>
                <a:spcPts val="1200"/>
              </a:spcBef>
            </a:pPr>
            <a:r>
              <a:rPr lang="ru-RU" sz="2400" dirty="0" smtClean="0"/>
              <a:t>Рекомендуется выделять следующие виды финансовых активов (обязательств):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монетарное золото и специальные права заимствования в МВФ;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наличные деньги и депозиты;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ценные бумаги, кроме акций;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кредиты и займы;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акции и другие формы участия в капитале; </a:t>
            </a:r>
          </a:p>
          <a:p>
            <a:pPr lvl="0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страховые технические резервы; </a:t>
            </a:r>
          </a:p>
          <a:p>
            <a:pPr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прочие активы и обязательства.</a:t>
            </a:r>
            <a:endParaRPr lang="ru-RU" sz="2400" dirty="0"/>
          </a:p>
        </p:txBody>
      </p:sp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2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44</a:t>
            </a:fld>
            <a:endParaRPr lang="ru-RU" sz="1800" b="1" dirty="0"/>
          </a:p>
        </p:txBody>
      </p:sp>
      <p:pic>
        <p:nvPicPr>
          <p:cNvPr id="317446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01663"/>
            <a:ext cx="4578449" cy="64676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45</a:t>
            </a:fld>
            <a:endParaRPr lang="ru-RU" sz="1800" b="1" dirty="0"/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058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480" y="116632"/>
            <a:ext cx="8640000" cy="6322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0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46</a:t>
            </a:fld>
            <a:endParaRPr lang="ru-RU" sz="1800" b="1" dirty="0"/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9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6424" y="188622"/>
            <a:ext cx="7812000" cy="6442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9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47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188640"/>
            <a:ext cx="8785225" cy="595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b="1" dirty="0" smtClean="0"/>
              <a:t>Счет других изменений в стоимости активов</a:t>
            </a:r>
            <a:r>
              <a:rPr lang="ru-RU" sz="2400" dirty="0" smtClean="0"/>
              <a:t> показывает изменение стоимости активов (обязательств), происшедшие в силу действия причин, которые условно можно обозначить как неэкономические. 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/>
              <a:t>Можно выделить две группы таких причин. 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/>
              <a:t>Во-первых, </a:t>
            </a:r>
            <a:r>
              <a:rPr lang="ru-RU" sz="2400" dirty="0" err="1" smtClean="0"/>
              <a:t>непроизведенные</a:t>
            </a:r>
            <a:r>
              <a:rPr lang="ru-RU" sz="2400" dirty="0" smtClean="0"/>
              <a:t> (природные) активы изменяются под влиянием естественных причин (например, они подвержены естественному биологическому росту). 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/>
              <a:t>Во-вторых, все активы, как произведенные, так и </a:t>
            </a:r>
            <a:r>
              <a:rPr lang="ru-RU" sz="2400" dirty="0" err="1" smtClean="0"/>
              <a:t>непроизведенные</a:t>
            </a:r>
            <a:r>
              <a:rPr lang="ru-RU" sz="2400" dirty="0" smtClean="0"/>
              <a:t>, могут менять свою стоимость в результате катастроф, войн, различных социальных катаклизмов, некомпенсируемых конфискаций и т.д. Все это должно отмечаться в соответствующих показателях рассматриваемого счета.</a:t>
            </a:r>
            <a:endParaRPr lang="ru-RU" sz="2400" dirty="0"/>
          </a:p>
        </p:txBody>
      </p:sp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48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696753"/>
            <a:ext cx="8785225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b="1" dirty="0" smtClean="0"/>
              <a:t>Счет переоценки</a:t>
            </a:r>
            <a:r>
              <a:rPr lang="ru-RU" sz="2400" dirty="0" smtClean="0"/>
              <a:t> отражает изменение стоимости активов (обязательств) вследствие инфляции.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Каждая из </a:t>
            </a:r>
            <a:r>
              <a:rPr lang="ru-RU" sz="2400" b="1" dirty="0" smtClean="0"/>
              <a:t>балансовых таблиц активов и обязательств</a:t>
            </a:r>
            <a:r>
              <a:rPr lang="ru-RU" sz="2400" dirty="0" smtClean="0"/>
              <a:t> состоит из трех частей: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u-RU" sz="2400" dirty="0" smtClean="0"/>
              <a:t>наличие на начало периода;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u-RU" sz="2400" dirty="0" smtClean="0"/>
              <a:t>изменения активов и обязательств в течение периода;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u-RU" sz="2400" dirty="0" smtClean="0"/>
              <a:t>наличие на конец периода. </a:t>
            </a: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Все три части содержат подробную классификацию активов и обязательств по каждому из институциональных секторов.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49</a:t>
            </a:fld>
            <a:endParaRPr lang="ru-RU" sz="1800" b="1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79388" y="725795"/>
            <a:ext cx="87852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ru-RU" sz="2400" dirty="0" smtClean="0"/>
              <a:t>Помимо перечисленных в число основных счетов СНС включается также </a:t>
            </a:r>
            <a:r>
              <a:rPr lang="ru-RU" sz="2400" b="1" dirty="0" smtClean="0"/>
              <a:t>счет товаров и услуг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2420887"/>
          <a:ext cx="7992888" cy="2232249"/>
        </p:xfrm>
        <a:graphic>
          <a:graphicData uri="http://schemas.openxmlformats.org/drawingml/2006/table">
            <a:tbl>
              <a:tblPr/>
              <a:tblGrid>
                <a:gridCol w="4795732"/>
                <a:gridCol w="3197156"/>
              </a:tblGrid>
              <a:tr h="41326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ИСПОЛЬЗОВАНИЕ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РЕСУРСЫ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4464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Промежуточное потребление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Конечное потребление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Валовое потребление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Эксперт товаров и услуг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Выпуск товаров и услуг</a:t>
                      </a:r>
                      <a:br>
                        <a:rPr lang="ru-RU" sz="2000" dirty="0">
                          <a:latin typeface="Times New Roman"/>
                          <a:ea typeface="Times New Roman"/>
                        </a:rPr>
                      </a:b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Импорт товаров и услуг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25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Times New Roman"/>
                        </a:rPr>
                        <a:t>Статистическое </a:t>
                      </a:r>
                      <a:r>
                        <a:rPr lang="ru-RU" sz="2000" dirty="0">
                          <a:latin typeface="Times New Roman"/>
                          <a:ea typeface="Times New Roman"/>
                        </a:rPr>
                        <a:t>расхождение</a:t>
                      </a: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79263" y="4758243"/>
            <a:ext cx="878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sz="2400" smtClean="0"/>
              <a:t>Рисунок 9 </a:t>
            </a:r>
            <a:r>
              <a:rPr lang="ru-RU" sz="2400" dirty="0" smtClean="0"/>
              <a:t>‑ </a:t>
            </a:r>
            <a:r>
              <a:rPr lang="ru-RU" sz="2400" b="1" dirty="0" smtClean="0"/>
              <a:t>Счет товаров и услуг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0163" name="Text Box 3"/>
          <p:cNvSpPr txBox="1">
            <a:spLocks noChangeArrowheads="1"/>
          </p:cNvSpPr>
          <p:nvPr/>
        </p:nvSpPr>
        <p:spPr bwMode="auto">
          <a:xfrm>
            <a:off x="251520" y="116632"/>
            <a:ext cx="8642350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Национальные методики могут различаться в деталях, однако должны быть полностью сопоставимы с точки зрения: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базовых принципов;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правил учета;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методики оценки.</a:t>
            </a:r>
          </a:p>
          <a:p>
            <a:pPr algn="just">
              <a:spcBef>
                <a:spcPts val="600"/>
              </a:spcBef>
            </a:pPr>
            <a:r>
              <a:rPr lang="ru-RU" sz="2400" dirty="0" smtClean="0"/>
              <a:t>Помимо международной сопоставимости существует еще проблема внутренней методологической сопоставимости. СНС тесно связана с другими макроэкономическими моделями, такими как: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платежный баланс; 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государственный бюджет;</a:t>
            </a:r>
          </a:p>
          <a:p>
            <a:pPr algn="just">
              <a:spcBef>
                <a:spcPts val="600"/>
              </a:spcBef>
              <a:buFont typeface="Wingdings" pitchFamily="2" charset="2"/>
              <a:buChar char="q"/>
            </a:pPr>
            <a:r>
              <a:rPr lang="ru-RU" sz="2400" dirty="0" smtClean="0"/>
              <a:t>финансовые модели, на практике генерируемые Центральным банком. </a:t>
            </a:r>
          </a:p>
          <a:p>
            <a:pPr algn="just">
              <a:spcBef>
                <a:spcPts val="600"/>
              </a:spcBef>
            </a:pPr>
            <a:r>
              <a:rPr lang="ru-RU" sz="2400" b="1" dirty="0" smtClean="0"/>
              <a:t>Категории, используемые в этих моделях, должны быть методологически однородными.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20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0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0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0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0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0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01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201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01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63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1123" name="Text Box 3"/>
          <p:cNvSpPr txBox="1">
            <a:spLocks noChangeArrowheads="1"/>
          </p:cNvSpPr>
          <p:nvPr/>
        </p:nvSpPr>
        <p:spPr bwMode="auto">
          <a:xfrm>
            <a:off x="179263" y="752792"/>
            <a:ext cx="8785225" cy="5124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Балансовые таблицы </a:t>
            </a:r>
            <a:r>
              <a:rPr lang="ru-RU" sz="2400" dirty="0" smtClean="0"/>
              <a:t>«Затраты-выпуск», </a:t>
            </a:r>
            <a:r>
              <a:rPr lang="ru-RU" sz="2400" dirty="0" smtClean="0"/>
              <a:t>представляют </a:t>
            </a:r>
            <a:r>
              <a:rPr lang="ru-RU" sz="2400" dirty="0" smtClean="0"/>
              <a:t>собой согласованную систему балансовых построений, интегрированную с системой национальных счетов, характеризующих в более детальном виде, чем в счетах СНС, производство и использование товаров и услуг, образование, распределение и использование доходов. </a:t>
            </a:r>
            <a:endParaRPr lang="ru-RU" sz="2400" dirty="0" smtClean="0"/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Центральным разделом системы таблиц «Затраты-выпуск» является межотраслевой баланс производства и распределения продукции и услуг, который составляется в ценах покупателей, в основных ценах и в ценах производителей. В отечественной практике межотраслевой баланс в ценах покупателей выполняет роль базового балансового построения данного вида</a:t>
            </a:r>
            <a:r>
              <a:rPr lang="ru-RU" sz="2400" dirty="0" smtClean="0"/>
              <a:t>.</a:t>
            </a:r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63540" y="6568564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50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1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1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123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2147" name="Text Box 3"/>
          <p:cNvSpPr txBox="1">
            <a:spLocks noChangeArrowheads="1"/>
          </p:cNvSpPr>
          <p:nvPr/>
        </p:nvSpPr>
        <p:spPr bwMode="auto">
          <a:xfrm>
            <a:off x="179512" y="98911"/>
            <a:ext cx="8713787" cy="6786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Современный межотраслевой баланс производства и использования товаров и услуг (</a:t>
            </a:r>
            <a:r>
              <a:rPr lang="ru-RU" sz="2400" b="1" dirty="0" err="1" smtClean="0"/>
              <a:t>МОБ</a:t>
            </a:r>
            <a:r>
              <a:rPr lang="ru-RU" sz="2400" b="1" dirty="0" smtClean="0"/>
              <a:t> СНС</a:t>
            </a:r>
            <a:r>
              <a:rPr lang="ru-RU" sz="2400" dirty="0" smtClean="0"/>
              <a:t>) ‑ важный раздел современной СНС, инструмент изучения межотраслевых связей. </a:t>
            </a:r>
            <a:r>
              <a:rPr lang="ru-RU" sz="2400" dirty="0" err="1" smtClean="0"/>
              <a:t>МОБ</a:t>
            </a:r>
            <a:r>
              <a:rPr lang="ru-RU" sz="2400" dirty="0" smtClean="0"/>
              <a:t> СНС детализирует многие счета СНС, в том числе счета производства, образования и распределения первичных доходов, счет использования доходов и счет операций с капиталом. </a:t>
            </a:r>
            <a:endParaRPr lang="ru-RU" sz="2400" dirty="0" smtClean="0"/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На основе межотраслевого </a:t>
            </a:r>
            <a:r>
              <a:rPr lang="ru-RU" sz="2400" dirty="0" smtClean="0"/>
              <a:t>баланса:</a:t>
            </a:r>
          </a:p>
          <a:p>
            <a:pPr marL="457200" indent="-457200" algn="just">
              <a:spcBef>
                <a:spcPts val="1800"/>
              </a:spcBef>
              <a:buAutoNum type="arabicParenR"/>
            </a:pPr>
            <a:r>
              <a:rPr lang="ru-RU" sz="2400" dirty="0" smtClean="0"/>
              <a:t>проводится </a:t>
            </a:r>
            <a:r>
              <a:rPr lang="ru-RU" sz="2400" dirty="0" smtClean="0"/>
              <a:t>системный анализ взаимосвязей между отраслями, </a:t>
            </a:r>
            <a:endParaRPr lang="ru-RU" sz="2400" dirty="0" smtClean="0"/>
          </a:p>
          <a:p>
            <a:pPr marL="457200" indent="-457200" algn="just">
              <a:spcBef>
                <a:spcPts val="1800"/>
              </a:spcBef>
              <a:buAutoNum type="arabicParenR"/>
            </a:pPr>
            <a:r>
              <a:rPr lang="ru-RU" sz="2400" dirty="0" smtClean="0"/>
              <a:t>выявляются </a:t>
            </a:r>
            <a:r>
              <a:rPr lang="ru-RU" sz="2400" dirty="0" smtClean="0"/>
              <a:t>главные экономические пропорции, </a:t>
            </a:r>
            <a:endParaRPr lang="ru-RU" sz="2400" dirty="0" smtClean="0"/>
          </a:p>
          <a:p>
            <a:pPr marL="457200" indent="-457200" algn="just">
              <a:spcBef>
                <a:spcPts val="1800"/>
              </a:spcBef>
              <a:buAutoNum type="arabicParenR"/>
            </a:pPr>
            <a:r>
              <a:rPr lang="ru-RU" sz="2400" dirty="0" smtClean="0"/>
              <a:t>изучаются </a:t>
            </a:r>
            <a:r>
              <a:rPr lang="ru-RU" sz="2400" dirty="0" smtClean="0"/>
              <a:t>структурные сдвиги и особенности ценообразования в экономике, </a:t>
            </a:r>
            <a:endParaRPr lang="ru-RU" sz="2400" dirty="0" smtClean="0"/>
          </a:p>
          <a:p>
            <a:pPr marL="457200" indent="-457200" algn="just">
              <a:spcBef>
                <a:spcPts val="1800"/>
              </a:spcBef>
              <a:buAutoNum type="arabicParenR"/>
            </a:pPr>
            <a:r>
              <a:rPr lang="ru-RU" sz="2400" dirty="0" smtClean="0"/>
              <a:t>исследуется </a:t>
            </a:r>
            <a:r>
              <a:rPr lang="ru-RU" sz="2400" dirty="0" smtClean="0"/>
              <a:t>экономическая эффективность производства.</a:t>
            </a:r>
            <a:endParaRPr lang="ru-RU" sz="2400" dirty="0" smtClean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51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2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2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2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2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2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2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2147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52</a:t>
            </a:fld>
            <a:endParaRPr lang="ru-RU" sz="18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19" y="707112"/>
          <a:ext cx="8568953" cy="5818232"/>
        </p:xfrm>
        <a:graphic>
          <a:graphicData uri="http://schemas.openxmlformats.org/drawingml/2006/table">
            <a:tbl>
              <a:tblPr/>
              <a:tblGrid>
                <a:gridCol w="1441299"/>
                <a:gridCol w="1150989"/>
                <a:gridCol w="1008112"/>
                <a:gridCol w="936104"/>
                <a:gridCol w="1152128"/>
                <a:gridCol w="1008112"/>
                <a:gridCol w="864096"/>
                <a:gridCol w="1008113"/>
              </a:tblGrid>
              <a:tr h="470821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Промежуточное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потребление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Всего по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эконо-мике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Расходы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конеч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-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ное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пот-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 err="1">
                          <a:latin typeface="Times New Roman"/>
                          <a:ea typeface="Times New Roman"/>
                        </a:rPr>
                        <a:t>ребление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Валовое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накоп-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ление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Экс-порт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Итого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ресурсов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в ценах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покупа-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телей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04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рыночные</a:t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отрасли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нерыно-чные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1800" dirty="0">
                          <a:latin typeface="Times New Roman"/>
                          <a:ea typeface="Times New Roman"/>
                        </a:rPr>
                      </a:b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отрасли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416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Товары и услуги (по группам продуктов)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ква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дрант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II ква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/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дрант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77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ИТОГО использование</a:t>
                      </a:r>
                      <a:br>
                        <a:rPr lang="ru-RU" sz="1800">
                          <a:latin typeface="Times New Roman"/>
                          <a:ea typeface="Times New Roman"/>
                        </a:rPr>
                      </a:br>
                      <a:r>
                        <a:rPr lang="ru-RU" sz="1800">
                          <a:latin typeface="Times New Roman"/>
                          <a:ea typeface="Times New Roman"/>
                        </a:rPr>
                        <a:t>в ценах покупателей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17705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Итого валовая добавленная стоимость (ВВП)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III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kern="120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ква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Times New Roman"/>
                        </a:rPr>
                        <a:t>дрант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08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ИТОГО ВЫПУСК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58615" marR="5861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4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148570"/>
            <a:ext cx="82089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Общая схема </a:t>
            </a:r>
            <a:r>
              <a:rPr lang="ru-RU" sz="2000" b="1" dirty="0" err="1" smtClean="0"/>
              <a:t>МОБ</a:t>
            </a:r>
            <a:r>
              <a:rPr lang="ru-RU" sz="2000" b="1" dirty="0" smtClean="0"/>
              <a:t> СНС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4195" name="Text Box 3"/>
          <p:cNvSpPr txBox="1">
            <a:spLocks noChangeArrowheads="1"/>
          </p:cNvSpPr>
          <p:nvPr/>
        </p:nvSpPr>
        <p:spPr bwMode="auto">
          <a:xfrm>
            <a:off x="250825" y="692696"/>
            <a:ext cx="8642350" cy="5216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В квадранте </a:t>
            </a:r>
            <a:r>
              <a:rPr lang="ru-RU" sz="2400" dirty="0" err="1" smtClean="0"/>
              <a:t>I</a:t>
            </a:r>
            <a:r>
              <a:rPr lang="ru-RU" sz="2400" dirty="0" smtClean="0"/>
              <a:t> («шахматная таблица») по строкам и колонкам отражаются данные, относящиеся к отраслям экономики: </a:t>
            </a:r>
            <a:endParaRPr lang="ru-RU" sz="2400" dirty="0" smtClean="0"/>
          </a:p>
          <a:p>
            <a:pPr algn="just">
              <a:lnSpc>
                <a:spcPct val="1200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по </a:t>
            </a:r>
            <a:r>
              <a:rPr lang="ru-RU" sz="2400" dirty="0" smtClean="0"/>
              <a:t>строкам - распределение продукции (работ, услуг) каждой отрасли между всеми отраслями; </a:t>
            </a:r>
            <a:endParaRPr lang="ru-RU" sz="2400" dirty="0" smtClean="0"/>
          </a:p>
          <a:p>
            <a:pPr algn="just">
              <a:lnSpc>
                <a:spcPct val="120000"/>
              </a:lnSpc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по </a:t>
            </a:r>
            <a:r>
              <a:rPr lang="ru-RU" sz="2400" dirty="0" smtClean="0"/>
              <a:t>колонкам ‑ затраты на производство продукции (работ, услуг). </a:t>
            </a:r>
            <a:endParaRPr lang="ru-RU" sz="2400" dirty="0" smtClean="0"/>
          </a:p>
          <a:p>
            <a:pPr algn="just">
              <a:lnSpc>
                <a:spcPct val="120000"/>
              </a:lnSpc>
              <a:spcBef>
                <a:spcPts val="1800"/>
              </a:spcBef>
            </a:pPr>
            <a:r>
              <a:rPr lang="ru-RU" sz="2400" dirty="0" smtClean="0"/>
              <a:t>Таким </a:t>
            </a:r>
            <a:r>
              <a:rPr lang="ru-RU" sz="2400" dirty="0" smtClean="0"/>
              <a:t>образом, «шахматная таблица» характеризует не только взаимосвязи отраслей, но и отражает промежуточное потребление.</a:t>
            </a:r>
            <a:endParaRPr lang="ru-RU" sz="2400" b="1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53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5219" name="Text Box 3"/>
          <p:cNvSpPr txBox="1">
            <a:spLocks noChangeArrowheads="1"/>
          </p:cNvSpPr>
          <p:nvPr/>
        </p:nvSpPr>
        <p:spPr bwMode="auto">
          <a:xfrm>
            <a:off x="250825" y="44624"/>
            <a:ext cx="8642350" cy="677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2400" dirty="0" smtClean="0"/>
              <a:t>В квадранте </a:t>
            </a:r>
            <a:r>
              <a:rPr lang="ru-RU" sz="2400" dirty="0" err="1" smtClean="0"/>
              <a:t>II</a:t>
            </a:r>
            <a:r>
              <a:rPr lang="ru-RU" sz="2400" dirty="0" smtClean="0"/>
              <a:t>:</a:t>
            </a:r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ru-RU" sz="2400" dirty="0" smtClean="0"/>
              <a:t>строки </a:t>
            </a:r>
            <a:r>
              <a:rPr lang="ru-RU" sz="2400" dirty="0" smtClean="0"/>
              <a:t>соответствуют отраслям ‑ потребителям продукции (работ, услуг), </a:t>
            </a:r>
            <a:endParaRPr lang="ru-RU" sz="2400" dirty="0" smtClean="0"/>
          </a:p>
          <a:p>
            <a:pPr algn="just">
              <a:spcBef>
                <a:spcPts val="1200"/>
              </a:spcBef>
              <a:buFont typeface="Arial" pitchFamily="34" charset="0"/>
              <a:buChar char="•"/>
            </a:pPr>
            <a:r>
              <a:rPr lang="ru-RU" sz="2400" dirty="0" smtClean="0"/>
              <a:t>колонки </a:t>
            </a:r>
            <a:r>
              <a:rPr lang="ru-RU" sz="2400" dirty="0" smtClean="0"/>
              <a:t>представляют собой категории конечного использования: </a:t>
            </a:r>
            <a:endParaRPr lang="ru-RU" sz="2400" dirty="0" smtClean="0"/>
          </a:p>
          <a:p>
            <a:pPr marL="71120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конечное </a:t>
            </a:r>
            <a:r>
              <a:rPr lang="ru-RU" sz="2400" dirty="0" smtClean="0"/>
              <a:t>потребление (расходы на конечное потребление домашних хозяйств, бюджетных организаций, т.е. единиц государственного и муниципального управления, и некоммерческих организаций, обслуживающих домашние хозяйства); </a:t>
            </a:r>
            <a:endParaRPr lang="ru-RU" sz="2400" dirty="0" smtClean="0"/>
          </a:p>
          <a:p>
            <a:pPr marL="71120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валовое </a:t>
            </a:r>
            <a:r>
              <a:rPr lang="ru-RU" sz="2400" dirty="0" smtClean="0"/>
              <a:t>накопление (валовое накопление основного капитала, изменение запасов материальных оборотных средств, чистое приобретение ценностей); </a:t>
            </a:r>
            <a:endParaRPr lang="ru-RU" sz="2400" dirty="0" smtClean="0"/>
          </a:p>
          <a:p>
            <a:pPr marL="711200" algn="just"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чистый </a:t>
            </a:r>
            <a:r>
              <a:rPr lang="ru-RU" sz="2400" dirty="0" smtClean="0"/>
              <a:t>экспорт товаров и услуг (экспорт за вычетом импорта).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54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5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65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5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65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65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5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9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43" name="Text Box 3"/>
          <p:cNvSpPr txBox="1">
            <a:spLocks noChangeArrowheads="1"/>
          </p:cNvSpPr>
          <p:nvPr/>
        </p:nvSpPr>
        <p:spPr bwMode="auto">
          <a:xfrm>
            <a:off x="179388" y="1052736"/>
            <a:ext cx="8785225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В квадранте </a:t>
            </a:r>
            <a:r>
              <a:rPr lang="ru-RU" sz="2400" dirty="0" err="1" smtClean="0"/>
              <a:t>III</a:t>
            </a:r>
            <a:r>
              <a:rPr lang="ru-RU" sz="2400" dirty="0" smtClean="0"/>
              <a:t> представлена стоимостная структура </a:t>
            </a:r>
            <a:r>
              <a:rPr lang="ru-RU" sz="2400" dirty="0" smtClean="0"/>
              <a:t>ВВП по </a:t>
            </a:r>
            <a:r>
              <a:rPr lang="ru-RU" sz="2400" dirty="0" smtClean="0"/>
              <a:t>строкам отражаются основные стоимостные компоненты валовой добавленной </a:t>
            </a:r>
            <a:r>
              <a:rPr lang="ru-RU" sz="2400" dirty="0" smtClean="0"/>
              <a:t>стоимости:</a:t>
            </a:r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оплата </a:t>
            </a:r>
            <a:r>
              <a:rPr lang="ru-RU" sz="2400" dirty="0" smtClean="0"/>
              <a:t>труда наемных работников, </a:t>
            </a:r>
            <a:endParaRPr lang="ru-RU" sz="2400" dirty="0" smtClean="0"/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валовая </a:t>
            </a:r>
            <a:r>
              <a:rPr lang="ru-RU" sz="2400" dirty="0" smtClean="0"/>
              <a:t>прибыль, </a:t>
            </a:r>
            <a:endParaRPr lang="ru-RU" sz="2400" dirty="0" smtClean="0"/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валовой </a:t>
            </a:r>
            <a:r>
              <a:rPr lang="ru-RU" sz="2400" dirty="0" smtClean="0"/>
              <a:t>смешанный доход, </a:t>
            </a:r>
            <a:endParaRPr lang="ru-RU" sz="2400" dirty="0" smtClean="0"/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налоги </a:t>
            </a:r>
            <a:r>
              <a:rPr lang="ru-RU" sz="2400" dirty="0" smtClean="0"/>
              <a:t>и субсидии, связанные с производством, </a:t>
            </a:r>
            <a:endParaRPr lang="ru-RU" sz="2400" dirty="0" smtClean="0"/>
          </a:p>
          <a:p>
            <a:pPr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ru-RU" sz="2400" dirty="0" smtClean="0"/>
              <a:t>налоги </a:t>
            </a:r>
            <a:r>
              <a:rPr lang="ru-RU" sz="2400" dirty="0" smtClean="0"/>
              <a:t>и субсидии на продукты.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55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66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3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179388" y="469129"/>
            <a:ext cx="8785225" cy="5696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400" dirty="0" smtClean="0"/>
              <a:t>Таким образом, если рассматривать данные </a:t>
            </a:r>
            <a:r>
              <a:rPr lang="ru-RU" sz="2400" dirty="0" err="1" smtClean="0"/>
              <a:t>МОБ</a:t>
            </a:r>
            <a:r>
              <a:rPr lang="ru-RU" sz="2400" dirty="0" smtClean="0"/>
              <a:t> по вертикали, то по колонкам </a:t>
            </a:r>
            <a:r>
              <a:rPr lang="ru-RU" sz="2400" dirty="0" smtClean="0"/>
              <a:t>отражается: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стоимостная </a:t>
            </a:r>
            <a:r>
              <a:rPr lang="ru-RU" sz="2400" dirty="0" smtClean="0"/>
              <a:t>структура выпуска (валового выпуска) отдельных отраслей, включающая промежуточное потребление (квадрант </a:t>
            </a:r>
            <a:r>
              <a:rPr lang="ru-RU" sz="2400" dirty="0" err="1" smtClean="0"/>
              <a:t>I</a:t>
            </a:r>
            <a:r>
              <a:rPr lang="ru-RU" sz="2400" dirty="0" smtClean="0"/>
              <a:t>)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валовую </a:t>
            </a:r>
            <a:r>
              <a:rPr lang="ru-RU" sz="2400" dirty="0" smtClean="0"/>
              <a:t>добавленную стоимость (квадрант </a:t>
            </a:r>
            <a:r>
              <a:rPr lang="ru-RU" sz="2400" dirty="0" err="1" smtClean="0"/>
              <a:t>III</a:t>
            </a:r>
            <a:r>
              <a:rPr lang="ru-RU" sz="2400" dirty="0" smtClean="0"/>
              <a:t>). </a:t>
            </a:r>
            <a:endParaRPr lang="ru-RU" sz="2400" dirty="0" smtClean="0"/>
          </a:p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u-RU" sz="2400" dirty="0" smtClean="0"/>
              <a:t>По </a:t>
            </a:r>
            <a:r>
              <a:rPr lang="ru-RU" sz="2400" dirty="0" smtClean="0"/>
              <a:t>горизонтали, т.е. по строкам, отслеживается натурально-вещественный состав выпуска (валового выпуска), используемого </a:t>
            </a:r>
            <a:r>
              <a:rPr lang="ru-RU" sz="2400" dirty="0" smtClean="0"/>
              <a:t>на: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промежуточное </a:t>
            </a:r>
            <a:r>
              <a:rPr lang="ru-RU" sz="2400" dirty="0" smtClean="0"/>
              <a:t>потребление (квадрант </a:t>
            </a:r>
            <a:r>
              <a:rPr lang="ru-RU" sz="2400" dirty="0" err="1" smtClean="0"/>
              <a:t>I</a:t>
            </a:r>
            <a:r>
              <a:rPr lang="ru-RU" sz="2400" dirty="0" smtClean="0"/>
              <a:t>)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 typeface="Wingdings" pitchFamily="2" charset="2"/>
              <a:buChar char="q"/>
            </a:pPr>
            <a:r>
              <a:rPr lang="ru-RU" sz="2400" dirty="0" smtClean="0"/>
              <a:t> конечное </a:t>
            </a:r>
            <a:r>
              <a:rPr lang="ru-RU" sz="2400" dirty="0" smtClean="0"/>
              <a:t>использование (квадрант </a:t>
            </a:r>
            <a:r>
              <a:rPr lang="ru-RU" sz="2400" dirty="0" err="1" smtClean="0"/>
              <a:t>II</a:t>
            </a:r>
            <a:r>
              <a:rPr lang="ru-RU" sz="2400" dirty="0" smtClean="0"/>
              <a:t>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56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7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7267" grpId="0" uiExpan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179388" y="-27384"/>
            <a:ext cx="8785225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2400"/>
              </a:spcBef>
              <a:spcAft>
                <a:spcPts val="1800"/>
              </a:spcAft>
            </a:pPr>
            <a:r>
              <a:rPr lang="ru-RU" sz="2400" dirty="0" smtClean="0"/>
              <a:t>В основе математической модели </a:t>
            </a:r>
            <a:r>
              <a:rPr lang="ru-RU" sz="2400" dirty="0" err="1" smtClean="0"/>
              <a:t>МОБ</a:t>
            </a:r>
            <a:r>
              <a:rPr lang="ru-RU" sz="2400" dirty="0" smtClean="0"/>
              <a:t> ‑ система линейных уравнений, отражающих количественное выражение экономических связей. </a:t>
            </a:r>
            <a:endParaRPr lang="ru-RU" sz="2400" dirty="0" smtClean="0"/>
          </a:p>
          <a:p>
            <a:pPr algn="just">
              <a:spcBef>
                <a:spcPts val="2400"/>
              </a:spcBef>
              <a:spcAft>
                <a:spcPts val="1800"/>
              </a:spcAft>
            </a:pPr>
            <a:r>
              <a:rPr lang="ru-RU" sz="2400" dirty="0" smtClean="0"/>
              <a:t>Если </a:t>
            </a:r>
            <a:r>
              <a:rPr lang="ru-RU" sz="2400" dirty="0" smtClean="0"/>
              <a:t>рассматривать данные </a:t>
            </a:r>
            <a:r>
              <a:rPr lang="ru-RU" sz="2400" dirty="0" err="1" smtClean="0"/>
              <a:t>МОБ</a:t>
            </a:r>
            <a:r>
              <a:rPr lang="ru-RU" sz="2400" dirty="0" smtClean="0"/>
              <a:t> по строкам, то каждую отрасль можно описать в виде следующего уравнения:</a:t>
            </a:r>
          </a:p>
          <a:p>
            <a:pPr algn="just">
              <a:spcBef>
                <a:spcPts val="2400"/>
              </a:spcBef>
            </a:pPr>
            <a:r>
              <a:rPr lang="ru-RU" sz="2400" dirty="0" smtClean="0"/>
              <a:t>				</a:t>
            </a:r>
            <a:r>
              <a:rPr lang="ru-RU" sz="2400" dirty="0" smtClean="0"/>
              <a:t>                                   </a:t>
            </a:r>
            <a:r>
              <a:rPr lang="ru-RU" sz="2400" dirty="0" smtClean="0"/>
              <a:t>	(1)</a:t>
            </a:r>
          </a:p>
          <a:p>
            <a:pPr algn="just">
              <a:spcBef>
                <a:spcPts val="2400"/>
              </a:spcBef>
            </a:pPr>
            <a:r>
              <a:rPr lang="ru-RU" sz="2400" dirty="0" smtClean="0"/>
              <a:t>где </a:t>
            </a:r>
            <a:r>
              <a:rPr lang="ru-RU" sz="2400" i="1" dirty="0" err="1" smtClean="0"/>
              <a:t>X</a:t>
            </a:r>
            <a:r>
              <a:rPr lang="ru-RU" sz="2400" i="1" baseline="-25000" dirty="0" err="1" smtClean="0"/>
              <a:t>i</a:t>
            </a:r>
            <a:r>
              <a:rPr lang="ru-RU" sz="2400" dirty="0" smtClean="0"/>
              <a:t> ‑ выпуск (валовой выпуск) </a:t>
            </a:r>
            <a:r>
              <a:rPr lang="ru-RU" sz="2400" i="1" dirty="0" smtClean="0"/>
              <a:t>i</a:t>
            </a:r>
            <a:r>
              <a:rPr lang="ru-RU" sz="2400" dirty="0" smtClean="0"/>
              <a:t>-и отрасли (итог по строке); </a:t>
            </a:r>
          </a:p>
          <a:p>
            <a:pPr algn="just">
              <a:spcBef>
                <a:spcPts val="2400"/>
              </a:spcBef>
            </a:pPr>
            <a:r>
              <a:rPr lang="ru-RU" sz="2400" i="1" dirty="0" err="1" smtClean="0"/>
              <a:t>X</a:t>
            </a:r>
            <a:r>
              <a:rPr lang="ru-RU" sz="2400" i="1" baseline="-25000" dirty="0" err="1" smtClean="0"/>
              <a:t>j</a:t>
            </a:r>
            <a:r>
              <a:rPr lang="ru-RU" sz="2400" dirty="0" smtClean="0"/>
              <a:t> </a:t>
            </a:r>
            <a:r>
              <a:rPr lang="ru-RU" sz="2400" dirty="0" smtClean="0"/>
              <a:t>‑ выпуск (валовой выпуск) </a:t>
            </a:r>
            <a:r>
              <a:rPr lang="ru-RU" sz="2400" i="1" dirty="0" err="1" smtClean="0"/>
              <a:t>j</a:t>
            </a:r>
            <a:r>
              <a:rPr lang="ru-RU" sz="2400" dirty="0" err="1" smtClean="0"/>
              <a:t>-й</a:t>
            </a:r>
            <a:r>
              <a:rPr lang="ru-RU" sz="2400" dirty="0" smtClean="0"/>
              <a:t> отрасли (итог по колонке); </a:t>
            </a:r>
          </a:p>
          <a:p>
            <a:pPr algn="just">
              <a:spcBef>
                <a:spcPts val="2400"/>
              </a:spcBef>
            </a:pPr>
            <a:r>
              <a:rPr lang="ru-RU" sz="2400" i="1" dirty="0" err="1" smtClean="0"/>
              <a:t>a</a:t>
            </a:r>
            <a:r>
              <a:rPr lang="ru-RU" sz="2400" i="1" baseline="-25000" dirty="0" err="1" smtClean="0"/>
              <a:t>ij</a:t>
            </a:r>
            <a:r>
              <a:rPr lang="ru-RU" sz="2400" dirty="0" smtClean="0"/>
              <a:t> ‑ коэффициент прямых затрат продукции </a:t>
            </a:r>
            <a:r>
              <a:rPr lang="ru-RU" sz="2400" i="1" dirty="0" smtClean="0"/>
              <a:t>i</a:t>
            </a:r>
            <a:r>
              <a:rPr lang="ru-RU" sz="2400" dirty="0" smtClean="0"/>
              <a:t>-и отрасли на производство единицы продукции </a:t>
            </a:r>
            <a:r>
              <a:rPr lang="ru-RU" sz="2400" i="1" dirty="0" err="1" smtClean="0"/>
              <a:t>j</a:t>
            </a:r>
            <a:r>
              <a:rPr lang="ru-RU" sz="2400" dirty="0" err="1" smtClean="0"/>
              <a:t>-й</a:t>
            </a:r>
            <a:r>
              <a:rPr lang="ru-RU" sz="2400" dirty="0" smtClean="0"/>
              <a:t> отрасли (</a:t>
            </a:r>
            <a:r>
              <a:rPr lang="ru-RU" sz="2400" i="1" dirty="0" err="1" smtClean="0"/>
              <a:t>а</a:t>
            </a:r>
            <a:r>
              <a:rPr lang="ru-RU" sz="2400" i="1" baseline="-25000" dirty="0" err="1" smtClean="0"/>
              <a:t>ij</a:t>
            </a:r>
            <a:r>
              <a:rPr lang="ru-RU" sz="2400" dirty="0" smtClean="0"/>
              <a:t> = </a:t>
            </a:r>
            <a:r>
              <a:rPr lang="ru-RU" sz="2400" i="1" dirty="0" err="1" smtClean="0"/>
              <a:t>Х</a:t>
            </a:r>
            <a:r>
              <a:rPr lang="ru-RU" sz="2400" i="1" baseline="-25000" dirty="0" err="1" smtClean="0"/>
              <a:t>ij</a:t>
            </a:r>
            <a:r>
              <a:rPr lang="ru-RU" sz="2400" dirty="0" smtClean="0"/>
              <a:t> : </a:t>
            </a:r>
            <a:r>
              <a:rPr lang="ru-RU" sz="2400" i="1" dirty="0" err="1" smtClean="0"/>
              <a:t>Х</a:t>
            </a:r>
            <a:r>
              <a:rPr lang="ru-RU" sz="2400" i="1" baseline="-25000" dirty="0" err="1" smtClean="0"/>
              <a:t>j</a:t>
            </a:r>
            <a:r>
              <a:rPr lang="ru-RU" sz="2400" dirty="0" smtClean="0"/>
              <a:t>); </a:t>
            </a:r>
          </a:p>
          <a:p>
            <a:pPr algn="just">
              <a:spcBef>
                <a:spcPts val="2400"/>
              </a:spcBef>
            </a:pPr>
            <a:r>
              <a:rPr lang="ru-RU" sz="2400" i="1" dirty="0" err="1" smtClean="0"/>
              <a:t>Y</a:t>
            </a:r>
            <a:r>
              <a:rPr lang="ru-RU" sz="2400" i="1" baseline="-25000" dirty="0" err="1" smtClean="0"/>
              <a:t>i</a:t>
            </a:r>
            <a:r>
              <a:rPr lang="ru-RU" sz="2400" dirty="0" smtClean="0"/>
              <a:t> - конечный спрос </a:t>
            </a:r>
            <a:r>
              <a:rPr lang="ru-RU" sz="2400" i="1" dirty="0" smtClean="0"/>
              <a:t>i</a:t>
            </a:r>
            <a:r>
              <a:rPr lang="ru-RU" sz="2400" dirty="0" smtClean="0"/>
              <a:t>-и отрасли (вклад </a:t>
            </a:r>
            <a:r>
              <a:rPr lang="ru-RU" sz="2400" i="1" dirty="0" smtClean="0"/>
              <a:t>i</a:t>
            </a:r>
            <a:r>
              <a:rPr lang="ru-RU" sz="2400" dirty="0" smtClean="0"/>
              <a:t>-и отрасли в ВВП).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57</a:t>
            </a:fld>
            <a:endParaRPr lang="ru-RU" sz="1800" b="1" dirty="0"/>
          </a:p>
        </p:txBody>
      </p:sp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6241" name="Object 1"/>
          <p:cNvGraphicFramePr>
            <a:graphicFrameLocks noChangeAspect="1"/>
          </p:cNvGraphicFramePr>
          <p:nvPr/>
        </p:nvGraphicFramePr>
        <p:xfrm>
          <a:off x="3707903" y="2348880"/>
          <a:ext cx="3554703" cy="1224136"/>
        </p:xfrm>
        <a:graphic>
          <a:graphicData uri="http://schemas.openxmlformats.org/presentationml/2006/ole">
            <p:oleObj spid="_x0000_s266241" name="Equation" r:id="rId3" imgW="143496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800" decel="100000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8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8291" grpId="0" uiExpand="1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76456" y="6525022"/>
            <a:ext cx="467296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58</a:t>
            </a:fld>
            <a:endParaRPr lang="ru-RU" sz="1800" b="1" dirty="0"/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107950" y="675848"/>
            <a:ext cx="88931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ts val="2400"/>
              </a:spcBef>
            </a:pPr>
            <a:r>
              <a:rPr lang="ru-RU" sz="2400" dirty="0" smtClean="0"/>
              <a:t>При рассмотрении </a:t>
            </a:r>
            <a:r>
              <a:rPr lang="ru-RU" sz="2400" dirty="0" err="1" smtClean="0"/>
              <a:t>МОБ</a:t>
            </a:r>
            <a:r>
              <a:rPr lang="ru-RU" sz="2400" dirty="0" smtClean="0"/>
              <a:t> по колонкам каждая отрасль может быть представлена следующим уравнением: </a:t>
            </a:r>
          </a:p>
          <a:p>
            <a:pPr>
              <a:spcBef>
                <a:spcPts val="2400"/>
              </a:spcBef>
            </a:pPr>
            <a:r>
              <a:rPr lang="ru-RU" sz="2400" dirty="0" smtClean="0"/>
              <a:t>					</a:t>
            </a:r>
            <a:r>
              <a:rPr lang="ru-RU" sz="2400" dirty="0" smtClean="0"/>
              <a:t>                           (</a:t>
            </a:r>
            <a:r>
              <a:rPr lang="ru-RU" sz="2400" dirty="0" smtClean="0"/>
              <a:t>2)</a:t>
            </a:r>
          </a:p>
          <a:p>
            <a:pPr>
              <a:spcBef>
                <a:spcPts val="2400"/>
              </a:spcBef>
            </a:pPr>
            <a:r>
              <a:rPr lang="ru-RU" sz="2400" dirty="0" smtClean="0"/>
              <a:t>где </a:t>
            </a:r>
            <a:r>
              <a:rPr lang="ru-RU" sz="2400" i="1" dirty="0" err="1" smtClean="0"/>
              <a:t>Z</a:t>
            </a:r>
            <a:r>
              <a:rPr lang="ru-RU" sz="2400" i="1" baseline="-25000" dirty="0" err="1" smtClean="0"/>
              <a:t>j</a:t>
            </a:r>
            <a:r>
              <a:rPr lang="ru-RU" sz="2400" dirty="0" smtClean="0"/>
              <a:t> ‑ валовая добавленная стоимость </a:t>
            </a:r>
            <a:r>
              <a:rPr lang="ru-RU" sz="2400" i="1" dirty="0" err="1" smtClean="0"/>
              <a:t>j</a:t>
            </a:r>
            <a:r>
              <a:rPr lang="ru-RU" sz="2400" dirty="0" err="1" smtClean="0"/>
              <a:t>-й</a:t>
            </a:r>
            <a:r>
              <a:rPr lang="ru-RU" sz="2400" dirty="0" smtClean="0"/>
              <a:t> отрасли</a:t>
            </a:r>
            <a:r>
              <a:rPr lang="ru-RU" sz="2400" dirty="0" smtClean="0"/>
              <a:t>.</a:t>
            </a:r>
          </a:p>
          <a:p>
            <a:pPr algn="just">
              <a:spcBef>
                <a:spcPts val="2400"/>
              </a:spcBef>
            </a:pPr>
            <a:r>
              <a:rPr lang="ru-RU" sz="2400" dirty="0" err="1" smtClean="0"/>
              <a:t>МОБ</a:t>
            </a:r>
            <a:r>
              <a:rPr lang="ru-RU" sz="2400" dirty="0" smtClean="0"/>
              <a:t> СНС ‑ инструмент глубокого внедрения СНС в статистическую практику, стабилизирующий обновляемую в условиях перехода к рыночной экономике систему статистического наблюдения, интегрирующий разные источники информационного обеспечения построения системы макроэкономических показателей, классификации и группировки.</a:t>
            </a:r>
            <a:endParaRPr lang="ru-RU" sz="2400" dirty="0"/>
          </a:p>
        </p:txBody>
      </p:sp>
      <p:sp>
        <p:nvSpPr>
          <p:cNvPr id="265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5217" name="Object 1"/>
          <p:cNvGraphicFramePr>
            <a:graphicFrameLocks noChangeAspect="1"/>
          </p:cNvGraphicFramePr>
          <p:nvPr/>
        </p:nvGraphicFramePr>
        <p:xfrm>
          <a:off x="2915815" y="1340768"/>
          <a:ext cx="3522853" cy="1152128"/>
        </p:xfrm>
        <a:graphic>
          <a:graphicData uri="http://schemas.openxmlformats.org/presentationml/2006/ole">
            <p:oleObj spid="_x0000_s265217" name="Equation" r:id="rId3" imgW="1511280" imgH="4950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6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6024" y="665395"/>
            <a:ext cx="8676456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1200"/>
              </a:spcBef>
            </a:pPr>
            <a:r>
              <a:rPr lang="ru-RU" sz="2400" b="1" dirty="0" smtClean="0"/>
              <a:t>Объектом </a:t>
            </a:r>
            <a:r>
              <a:rPr lang="ru-RU" sz="2400" dirty="0" smtClean="0"/>
              <a:t>СНС является макроэкономика, т.е. совокупность резидентных институциональных единиц, занятых экономической деятельностью.</a:t>
            </a:r>
          </a:p>
          <a:p>
            <a:pPr algn="just">
              <a:lnSpc>
                <a:spcPct val="150000"/>
              </a:lnSpc>
              <a:spcBef>
                <a:spcPts val="2400"/>
              </a:spcBef>
            </a:pPr>
            <a:r>
              <a:rPr lang="ru-RU" sz="2400" dirty="0" smtClean="0"/>
              <a:t>Существуют два основных подхода к определению элементарной единицы статистического наблюдения в экономике: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 smtClean="0"/>
              <a:t>отраслевой;</a:t>
            </a:r>
          </a:p>
          <a:p>
            <a:pPr algn="just">
              <a:lnSpc>
                <a:spcPct val="150000"/>
              </a:lnSpc>
              <a:spcBef>
                <a:spcPts val="1200"/>
              </a:spcBef>
              <a:buFont typeface="Wingdings" pitchFamily="2" charset="2"/>
              <a:buChar char="Ø"/>
            </a:pPr>
            <a:r>
              <a:rPr lang="ru-RU" sz="2400" dirty="0" smtClean="0"/>
              <a:t>институциональный.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22211" name="Text Box 3"/>
          <p:cNvSpPr txBox="1">
            <a:spLocks noChangeArrowheads="1"/>
          </p:cNvSpPr>
          <p:nvPr/>
        </p:nvSpPr>
        <p:spPr bwMode="auto">
          <a:xfrm>
            <a:off x="179388" y="331791"/>
            <a:ext cx="8785225" cy="6265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В соответствии с </a:t>
            </a:r>
            <a:r>
              <a:rPr lang="ru-RU" sz="2400" b="1" dirty="0" smtClean="0"/>
              <a:t>отраслевым подходом</a:t>
            </a:r>
            <a:r>
              <a:rPr lang="ru-RU" sz="2400" dirty="0" smtClean="0"/>
              <a:t> к экономическому анализу наблюдение ведется исходя из технологии конкретного производства. 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В СНС однородные с технологической точки зрения производства, организационно объединенные в одно предприятие, принято обозначать как </a:t>
            </a:r>
            <a:r>
              <a:rPr lang="ru-RU" sz="2400" b="1" dirty="0" smtClean="0"/>
              <a:t>заведения</a:t>
            </a:r>
            <a:r>
              <a:rPr lang="ru-RU" sz="2400" dirty="0" smtClean="0"/>
              <a:t>.</a:t>
            </a:r>
          </a:p>
          <a:p>
            <a:pPr algn="just">
              <a:lnSpc>
                <a:spcPct val="130000"/>
              </a:lnSpc>
              <a:spcBef>
                <a:spcPts val="1800"/>
              </a:spcBef>
            </a:pPr>
            <a:r>
              <a:rPr lang="ru-RU" sz="2400" dirty="0" smtClean="0"/>
              <a:t>В связи с трудностью разграничения полученной от предприятий первичной экономической информации, которую условно приходится разбивать по заведениям, что может привести к значительным искажениям, в СНС базовым является другой подход, который можно обозначить как </a:t>
            </a:r>
            <a:r>
              <a:rPr lang="ru-RU" sz="2400" b="1" dirty="0" smtClean="0"/>
              <a:t>институциональный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7</a:t>
            </a:fld>
            <a:endParaRPr lang="ru-RU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2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8</a:t>
            </a:fld>
            <a:endParaRPr lang="ru-RU" sz="1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40660"/>
            <a:ext cx="8640960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800"/>
              </a:spcBef>
            </a:pPr>
            <a:r>
              <a:rPr lang="ru-RU" sz="2400" dirty="0" smtClean="0"/>
              <a:t>Экономическая деятельность направлена на создание определенной выгоды для отдельных институциональных единиц, их групп или общества в целом.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Экономические действия имеют конкретный характер (производство, выплата налогов, инвестиции) и ведут к созданию, преобразованию, обмену, передаче или потреблению экономической стоимости, вызывают изменения в стоимости экономических активов и обязательств институциональных единиц. </a:t>
            </a:r>
          </a:p>
          <a:p>
            <a:pPr algn="just">
              <a:spcBef>
                <a:spcPts val="1800"/>
              </a:spcBef>
            </a:pPr>
            <a:r>
              <a:rPr lang="ru-RU" sz="2400" dirty="0" smtClean="0"/>
              <a:t>Экономическая выгода может принимать форму прав собственности на конкретные объекты или на нематериальные активы (интеллектуальная собственность), либо форму финансовых требований (обязательств, если требования отрицательны).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8835" name="Text Box 3"/>
          <p:cNvSpPr txBox="1">
            <a:spLocks noChangeArrowheads="1"/>
          </p:cNvSpPr>
          <p:nvPr/>
        </p:nvSpPr>
        <p:spPr bwMode="auto">
          <a:xfrm>
            <a:off x="250825" y="704767"/>
            <a:ext cx="8713788" cy="52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dirty="0" smtClean="0"/>
              <a:t>Установленные рамки экономической деятельности относятся ко всем операциям экономического цикла, т.е. к производству, формированию и распределению доходов, расходам на конечное потребление и накопление. Наибольшее значение имеет определение границ </a:t>
            </a:r>
            <a:r>
              <a:rPr lang="ru-RU" sz="2400" b="1" dirty="0" smtClean="0"/>
              <a:t>производственной деятельности</a:t>
            </a:r>
            <a:r>
              <a:rPr lang="ru-RU" sz="2400" dirty="0" smtClean="0"/>
              <a:t>.</a:t>
            </a:r>
          </a:p>
          <a:p>
            <a:pPr algn="just">
              <a:lnSpc>
                <a:spcPct val="130000"/>
              </a:lnSpc>
              <a:spcBef>
                <a:spcPct val="95000"/>
              </a:spcBef>
            </a:pPr>
            <a:r>
              <a:rPr lang="ru-RU" sz="2400" b="1" dirty="0" smtClean="0"/>
              <a:t>Экономическое производство</a:t>
            </a:r>
            <a:r>
              <a:rPr lang="ru-RU" sz="2400" i="1" dirty="0" smtClean="0"/>
              <a:t> </a:t>
            </a:r>
            <a:r>
              <a:rPr lang="ru-RU" sz="2400" dirty="0" smtClean="0"/>
              <a:t>есть </a:t>
            </a:r>
            <a:r>
              <a:rPr lang="ru-RU" sz="2400" i="1" dirty="0" smtClean="0"/>
              <a:t>деятельность под контролем и ответственностью институциональной единицы, использующей труд, капитал, блага и услуги для выпуска других благ и услуг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4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748464" y="6525022"/>
            <a:ext cx="395288" cy="360362"/>
          </a:xfrm>
        </p:spPr>
        <p:txBody>
          <a:bodyPr/>
          <a:lstStyle/>
          <a:p>
            <a:pPr>
              <a:defRPr/>
            </a:pPr>
            <a:fld id="{FC2D168A-1A35-41E7-A0D3-ACB53E87430E}" type="slidenum">
              <a:rPr lang="ru-RU" sz="1800" b="1"/>
              <a:pPr>
                <a:defRPr/>
              </a:pPr>
              <a:t>9</a:t>
            </a:fld>
            <a:endParaRPr lang="ru-RU" sz="1800" b="1" dirty="0"/>
          </a:p>
        </p:txBody>
      </p:sp>
      <p:graphicFrame>
        <p:nvGraphicFramePr>
          <p:cNvPr id="239618" name="Object 2"/>
          <p:cNvGraphicFramePr>
            <a:graphicFrameLocks noChangeAspect="1"/>
          </p:cNvGraphicFramePr>
          <p:nvPr/>
        </p:nvGraphicFramePr>
        <p:xfrm>
          <a:off x="420936" y="2348880"/>
          <a:ext cx="240027" cy="360040"/>
        </p:xfrm>
        <a:graphic>
          <a:graphicData uri="http://schemas.openxmlformats.org/presentationml/2006/ole">
            <p:oleObj spid="_x0000_s239618" name="Equation" r:id="rId3" imgW="152280" imgH="2286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8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5" grpId="0" uiExpand="1" build="p"/>
    </p:bldLst>
  </p:timing>
</p:sld>
</file>

<file path=ppt/theme/theme1.xml><?xml version="1.0" encoding="utf-8"?>
<a:theme xmlns:a="http://schemas.openxmlformats.org/drawingml/2006/main" name="Лучи">
  <a:themeElements>
    <a:clrScheme name="Лучи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Луч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1992</TotalTime>
  <Words>3529</Words>
  <Application>Microsoft Office PowerPoint</Application>
  <PresentationFormat>Экран (4:3)</PresentationFormat>
  <Paragraphs>360</Paragraphs>
  <Slides>58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58</vt:i4>
      </vt:variant>
    </vt:vector>
  </HeadingPairs>
  <TitlesOfParts>
    <vt:vector size="61" baseType="lpstr">
      <vt:lpstr>Лучи</vt:lpstr>
      <vt:lpstr>Equation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</cp:lastModifiedBy>
  <cp:revision>123</cp:revision>
  <dcterms:created xsi:type="dcterms:W3CDTF">2004-02-20T08:27:47Z</dcterms:created>
  <dcterms:modified xsi:type="dcterms:W3CDTF">2014-12-25T18:10:03Z</dcterms:modified>
</cp:coreProperties>
</file>